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7"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1" r:id="rId27"/>
    <p:sldId id="280" r:id="rId28"/>
    <p:sldId id="282" r:id="rId29"/>
    <p:sldId id="283" r:id="rId30"/>
    <p:sldId id="284" r:id="rId31"/>
    <p:sldId id="285" r:id="rId32"/>
    <p:sldId id="286"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56" autoAdjust="0"/>
    <p:restoredTop sz="94614" autoAdjust="0"/>
  </p:normalViewPr>
  <p:slideViewPr>
    <p:cSldViewPr>
      <p:cViewPr varScale="1">
        <p:scale>
          <a:sx n="82" d="100"/>
          <a:sy n="82" d="100"/>
        </p:scale>
        <p:origin x="1459"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70B990-4818-438E-B357-932DEB59B01B}"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DC32C8-6421-43C8-91E0-5468CD6BF14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50000"/>
            <a:alpha val="91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0B990-4818-438E-B357-932DEB59B01B}" type="datetimeFigureOut">
              <a:rPr lang="en-US" smtClean="0"/>
              <a:pPr/>
              <a:t>11/22/2025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DC32C8-6421-43C8-91E0-5468CD6BF14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265"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pic>
        <p:nvPicPr>
          <p:cNvPr id="7" name="Picture 6" descr="logo1.png"/>
          <p:cNvPicPr>
            <a:picLocks noChangeAspect="1"/>
          </p:cNvPicPr>
          <p:nvPr/>
        </p:nvPicPr>
        <p:blipFill>
          <a:blip r:embed="rId2"/>
          <a:stretch>
            <a:fillRect/>
          </a:stretch>
        </p:blipFill>
        <p:spPr>
          <a:xfrm>
            <a:off x="-152400" y="0"/>
            <a:ext cx="5181600" cy="5181600"/>
          </a:xfrm>
          <a:prstGeom prst="rect">
            <a:avLst/>
          </a:prstGeom>
        </p:spPr>
      </p:pic>
      <p:sp>
        <p:nvSpPr>
          <p:cNvPr id="15" name="TextBox 14"/>
          <p:cNvSpPr txBox="1"/>
          <p:nvPr/>
        </p:nvSpPr>
        <p:spPr>
          <a:xfrm>
            <a:off x="3200400" y="4191000"/>
            <a:ext cx="7010400" cy="2585323"/>
          </a:xfrm>
          <a:prstGeom prst="rect">
            <a:avLst/>
          </a:prstGeom>
          <a:noFill/>
        </p:spPr>
        <p:txBody>
          <a:bodyPr wrap="square" rtlCol="0">
            <a:spAutoFit/>
          </a:bodyPr>
          <a:lstStyle/>
          <a:p>
            <a:pPr algn="ctr"/>
            <a:r>
              <a:rPr lang="en-US" sz="4800" b="1" dirty="0">
                <a:solidFill>
                  <a:schemeClr val="bg1"/>
                </a:solidFill>
                <a:latin typeface="Algerian" pitchFamily="82" charset="0"/>
              </a:rPr>
              <a:t>Corporate</a:t>
            </a:r>
          </a:p>
          <a:p>
            <a:pPr algn="ctr"/>
            <a:r>
              <a:rPr lang="en-US" sz="4800" b="1" dirty="0">
                <a:solidFill>
                  <a:schemeClr val="bg1"/>
                </a:solidFill>
                <a:latin typeface="Algerian" pitchFamily="82" charset="0"/>
              </a:rPr>
              <a:t>Requirement </a:t>
            </a:r>
          </a:p>
          <a:p>
            <a:pPr algn="ctr"/>
            <a:r>
              <a:rPr lang="en-US" sz="4800" b="1" dirty="0">
                <a:solidFill>
                  <a:schemeClr val="bg1"/>
                </a:solidFill>
                <a:latin typeface="Algerian" pitchFamily="82" charset="0"/>
              </a:rPr>
              <a:t>System</a:t>
            </a:r>
          </a:p>
          <a:p>
            <a:endParaRPr lang="en-US" b="1" dirty="0"/>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5">
                                            <p:txEl>
                                              <p:pRg st="0" end="0"/>
                                            </p:txEl>
                                          </p:spTgt>
                                        </p:tgtEl>
                                        <p:attrNameLst>
                                          <p:attrName>style.visibility</p:attrName>
                                        </p:attrNameLst>
                                      </p:cBhvr>
                                      <p:to>
                                        <p:strVal val="visible"/>
                                      </p:to>
                                    </p:set>
                                    <p:anim calcmode="lin" valueType="num">
                                      <p:cBhvr additive="base">
                                        <p:cTn id="24"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15">
                                            <p:txEl>
                                              <p:pRg st="1" end="1"/>
                                            </p:txEl>
                                          </p:spTgt>
                                        </p:tgtEl>
                                        <p:attrNameLst>
                                          <p:attrName>style.visibility</p:attrName>
                                        </p:attrNameLst>
                                      </p:cBhvr>
                                      <p:to>
                                        <p:strVal val="visible"/>
                                      </p:to>
                                    </p:set>
                                    <p:anim calcmode="lin" valueType="num">
                                      <p:cBhvr additive="base">
                                        <p:cTn id="29"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 presetClass="entr" presetSubtype="4" fill="hold" grpId="0" nodeType="afterEffect">
                                  <p:stCondLst>
                                    <p:cond delay="0"/>
                                  </p:stCondLst>
                                  <p:childTnLst>
                                    <p:set>
                                      <p:cBhvr>
                                        <p:cTn id="33" dur="1" fill="hold">
                                          <p:stCondLst>
                                            <p:cond delay="0"/>
                                          </p:stCondLst>
                                        </p:cTn>
                                        <p:tgtEl>
                                          <p:spTgt spid="15">
                                            <p:txEl>
                                              <p:pRg st="2" end="2"/>
                                            </p:txEl>
                                          </p:spTgt>
                                        </p:tgtEl>
                                        <p:attrNameLst>
                                          <p:attrName>style.visibility</p:attrName>
                                        </p:attrNameLst>
                                      </p:cBhvr>
                                      <p:to>
                                        <p:strVal val="visible"/>
                                      </p:to>
                                    </p:set>
                                    <p:anim calcmode="lin" valueType="num">
                                      <p:cBhvr additive="base">
                                        <p:cTn id="34"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381000"/>
            <a:ext cx="3657600" cy="1077218"/>
          </a:xfrm>
          <a:prstGeom prst="rect">
            <a:avLst/>
          </a:prstGeom>
        </p:spPr>
        <p:txBody>
          <a:bodyPr wrap="square">
            <a:spAutoFit/>
          </a:bodyPr>
          <a:lstStyle/>
          <a:p>
            <a:r>
              <a:rPr lang="en-US" sz="3200" b="1" dirty="0">
                <a:solidFill>
                  <a:schemeClr val="bg1"/>
                </a:solidFill>
                <a:latin typeface="Algerian" pitchFamily="82" charset="0"/>
              </a:rPr>
              <a:t>SYSTEM FLOW</a:t>
            </a:r>
            <a:endParaRPr lang="en-US" sz="3200" dirty="0">
              <a:solidFill>
                <a:schemeClr val="bg1"/>
              </a:solidFill>
              <a:latin typeface="Algerian" pitchFamily="82" charset="0"/>
            </a:endParaRPr>
          </a:p>
          <a:p>
            <a:r>
              <a:rPr lang="en-US" sz="3200" b="1" dirty="0">
                <a:solidFill>
                  <a:schemeClr val="bg1"/>
                </a:solidFill>
                <a:latin typeface="Algerian" pitchFamily="82" charset="0"/>
              </a:rPr>
              <a:t>DIAGRAM</a:t>
            </a:r>
            <a:endParaRPr lang="en-US" sz="3200" dirty="0">
              <a:solidFill>
                <a:schemeClr val="bg1"/>
              </a:solidFill>
              <a:latin typeface="Algerian" pitchFamily="82" charset="0"/>
            </a:endParaRPr>
          </a:p>
        </p:txBody>
      </p:sp>
      <p:sp>
        <p:nvSpPr>
          <p:cNvPr id="22529"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253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2531" name="Rectangle 3"/>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2532"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pic>
        <p:nvPicPr>
          <p:cNvPr id="4" name="Picture 3">
            <a:extLst>
              <a:ext uri="{FF2B5EF4-FFF2-40B4-BE49-F238E27FC236}">
                <a16:creationId xmlns:a16="http://schemas.microsoft.com/office/drawing/2014/main" id="{85C82B99-A241-474F-9487-E58FE6984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1029" y="228600"/>
            <a:ext cx="4703371" cy="624839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533400"/>
            <a:ext cx="9144000" cy="707886"/>
          </a:xfrm>
          <a:prstGeom prst="rect">
            <a:avLst/>
          </a:prstGeom>
        </p:spPr>
        <p:txBody>
          <a:bodyPr wrap="square">
            <a:spAutoFit/>
          </a:bodyPr>
          <a:lstStyle/>
          <a:p>
            <a:pPr algn="ctr"/>
            <a:r>
              <a:rPr lang="en-US" sz="4000" b="1" i="0" dirty="0">
                <a:solidFill>
                  <a:schemeClr val="bg1"/>
                </a:solidFill>
                <a:latin typeface="Algerian" pitchFamily="82" charset="0"/>
              </a:rPr>
              <a:t>UML DIAGRAM</a:t>
            </a:r>
            <a:endParaRPr lang="en-US" sz="4000" dirty="0">
              <a:solidFill>
                <a:schemeClr val="bg1"/>
              </a:solidFill>
              <a:latin typeface="Algerian" pitchFamily="82" charset="0"/>
            </a:endParaRPr>
          </a:p>
        </p:txBody>
      </p:sp>
      <p:sp>
        <p:nvSpPr>
          <p:cNvPr id="21505"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150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1507" name="Rectangle 3"/>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1508"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1509" name="Rectangle 5"/>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15" name="Rectangle 14"/>
          <p:cNvSpPr/>
          <p:nvPr/>
        </p:nvSpPr>
        <p:spPr>
          <a:xfrm>
            <a:off x="228600" y="2438400"/>
            <a:ext cx="2286000" cy="2057400"/>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3200" dirty="0">
                <a:latin typeface="Algerian" pitchFamily="82" charset="0"/>
              </a:rPr>
              <a:t>CLASS </a:t>
            </a:r>
          </a:p>
          <a:p>
            <a:pPr algn="ctr"/>
            <a:r>
              <a:rPr lang="en-US" sz="3200" dirty="0">
                <a:latin typeface="Algerian" pitchFamily="82" charset="0"/>
              </a:rPr>
              <a:t>DIAGRAM</a:t>
            </a:r>
          </a:p>
        </p:txBody>
      </p:sp>
      <p:sp>
        <p:nvSpPr>
          <p:cNvPr id="16" name="Oval 15"/>
          <p:cNvSpPr/>
          <p:nvPr/>
        </p:nvSpPr>
        <p:spPr>
          <a:xfrm>
            <a:off x="2895600" y="2438400"/>
            <a:ext cx="3124200" cy="2286000"/>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3200" dirty="0">
                <a:latin typeface="Algerian" pitchFamily="82" charset="0"/>
              </a:rPr>
              <a:t>USE-CASE</a:t>
            </a:r>
          </a:p>
          <a:p>
            <a:pPr algn="ctr"/>
            <a:r>
              <a:rPr lang="en-US" sz="3200" dirty="0">
                <a:latin typeface="Algerian" pitchFamily="82" charset="0"/>
              </a:rPr>
              <a:t>DIAGRAM</a:t>
            </a:r>
          </a:p>
        </p:txBody>
      </p:sp>
      <p:sp>
        <p:nvSpPr>
          <p:cNvPr id="17" name="Hexagon 16"/>
          <p:cNvSpPr/>
          <p:nvPr/>
        </p:nvSpPr>
        <p:spPr>
          <a:xfrm>
            <a:off x="6172200" y="2514600"/>
            <a:ext cx="2819400" cy="1981200"/>
          </a:xfrm>
          <a:prstGeom prst="hexagon">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3200" dirty="0">
                <a:solidFill>
                  <a:schemeClr val="bg1"/>
                </a:solidFill>
                <a:latin typeface="Algerian" pitchFamily="82" charset="0"/>
              </a:rPr>
              <a:t>ACTIVIT</a:t>
            </a:r>
          </a:p>
          <a:p>
            <a:pPr algn="ctr"/>
            <a:r>
              <a:rPr lang="en-US" sz="3200" dirty="0">
                <a:solidFill>
                  <a:schemeClr val="bg1"/>
                </a:solidFill>
                <a:latin typeface="Algerian" pitchFamily="82" charset="0"/>
              </a:rPr>
              <a:t>DIAGRAM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21505"/>
                                        </p:tgtEl>
                                        <p:attrNameLst>
                                          <p:attrName>style.visibility</p:attrName>
                                        </p:attrNameLst>
                                      </p:cBhvr>
                                      <p:to>
                                        <p:strVal val="visible"/>
                                      </p:to>
                                    </p:set>
                                    <p:animEffect transition="in" filter="fade">
                                      <p:cBhvr>
                                        <p:cTn id="11" dur="500"/>
                                        <p:tgtEl>
                                          <p:spTgt spid="21505"/>
                                        </p:tgtEl>
                                      </p:cBhvr>
                                    </p:animEffect>
                                  </p:childTnLst>
                                </p:cTn>
                              </p:par>
                            </p:childTnLst>
                          </p:cTn>
                        </p:par>
                        <p:par>
                          <p:cTn id="12" fill="hold">
                            <p:stCondLst>
                              <p:cond delay="1000"/>
                            </p:stCondLst>
                            <p:childTnLst>
                              <p:par>
                                <p:cTn id="13" presetID="10" presetClass="entr" presetSubtype="0" fill="hold" grpId="0" nodeType="afterEffect" nodePh="1">
                                  <p:stCondLst>
                                    <p:cond delay="0"/>
                                  </p:stCondLst>
                                  <p:endCondLst>
                                    <p:cond evt="begin" delay="0">
                                      <p:tn val="13"/>
                                    </p:cond>
                                  </p:endCondLst>
                                  <p:childTnLst>
                                    <p:set>
                                      <p:cBhvr>
                                        <p:cTn id="14" dur="1" fill="hold">
                                          <p:stCondLst>
                                            <p:cond delay="0"/>
                                          </p:stCondLst>
                                        </p:cTn>
                                        <p:tgtEl>
                                          <p:spTgt spid="21506"/>
                                        </p:tgtEl>
                                        <p:attrNameLst>
                                          <p:attrName>style.visibility</p:attrName>
                                        </p:attrNameLst>
                                      </p:cBhvr>
                                      <p:to>
                                        <p:strVal val="visible"/>
                                      </p:to>
                                    </p:set>
                                    <p:animEffect transition="in" filter="fade">
                                      <p:cBhvr>
                                        <p:cTn id="15" dur="500"/>
                                        <p:tgtEl>
                                          <p:spTgt spid="21506"/>
                                        </p:tgtEl>
                                      </p:cBhvr>
                                    </p:animEffect>
                                  </p:childTnLst>
                                </p:cTn>
                              </p:par>
                            </p:childTnLst>
                          </p:cTn>
                        </p:par>
                        <p:par>
                          <p:cTn id="16" fill="hold">
                            <p:stCondLst>
                              <p:cond delay="1500"/>
                            </p:stCondLst>
                            <p:childTnLst>
                              <p:par>
                                <p:cTn id="17" presetID="10" presetClass="entr" presetSubtype="0" fill="hold" grpId="0" nodeType="afterEffect" nodePh="1">
                                  <p:stCondLst>
                                    <p:cond delay="0"/>
                                  </p:stCondLst>
                                  <p:endCondLst>
                                    <p:cond evt="begin" delay="0">
                                      <p:tn val="17"/>
                                    </p:cond>
                                  </p:endCondLst>
                                  <p:childTnLst>
                                    <p:set>
                                      <p:cBhvr>
                                        <p:cTn id="18" dur="1" fill="hold">
                                          <p:stCondLst>
                                            <p:cond delay="0"/>
                                          </p:stCondLst>
                                        </p:cTn>
                                        <p:tgtEl>
                                          <p:spTgt spid="21507"/>
                                        </p:tgtEl>
                                        <p:attrNameLst>
                                          <p:attrName>style.visibility</p:attrName>
                                        </p:attrNameLst>
                                      </p:cBhvr>
                                      <p:to>
                                        <p:strVal val="visible"/>
                                      </p:to>
                                    </p:set>
                                    <p:animEffect transition="in" filter="fade">
                                      <p:cBhvr>
                                        <p:cTn id="19" dur="500"/>
                                        <p:tgtEl>
                                          <p:spTgt spid="21507"/>
                                        </p:tgtEl>
                                      </p:cBhvr>
                                    </p:animEffect>
                                  </p:childTnLst>
                                </p:cTn>
                              </p:par>
                            </p:childTnLst>
                          </p:cTn>
                        </p:par>
                        <p:par>
                          <p:cTn id="20" fill="hold">
                            <p:stCondLst>
                              <p:cond delay="2000"/>
                            </p:stCondLst>
                            <p:childTnLst>
                              <p:par>
                                <p:cTn id="21" presetID="10" presetClass="entr" presetSubtype="0" fill="hold" grpId="0" nodeType="afterEffect" nodePh="1">
                                  <p:stCondLst>
                                    <p:cond delay="0"/>
                                  </p:stCondLst>
                                  <p:endCondLst>
                                    <p:cond evt="begin" delay="0">
                                      <p:tn val="21"/>
                                    </p:cond>
                                  </p:endCondLst>
                                  <p:childTnLst>
                                    <p:set>
                                      <p:cBhvr>
                                        <p:cTn id="22" dur="1" fill="hold">
                                          <p:stCondLst>
                                            <p:cond delay="0"/>
                                          </p:stCondLst>
                                        </p:cTn>
                                        <p:tgtEl>
                                          <p:spTgt spid="21508"/>
                                        </p:tgtEl>
                                        <p:attrNameLst>
                                          <p:attrName>style.visibility</p:attrName>
                                        </p:attrNameLst>
                                      </p:cBhvr>
                                      <p:to>
                                        <p:strVal val="visible"/>
                                      </p:to>
                                    </p:set>
                                    <p:animEffect transition="in" filter="fade">
                                      <p:cBhvr>
                                        <p:cTn id="23" dur="500"/>
                                        <p:tgtEl>
                                          <p:spTgt spid="21508"/>
                                        </p:tgtEl>
                                      </p:cBhvr>
                                    </p:animEffect>
                                  </p:childTnLst>
                                </p:cTn>
                              </p:par>
                            </p:childTnLst>
                          </p:cTn>
                        </p:par>
                        <p:par>
                          <p:cTn id="24" fill="hold">
                            <p:stCondLst>
                              <p:cond delay="2500"/>
                            </p:stCondLst>
                            <p:childTnLst>
                              <p:par>
                                <p:cTn id="25" presetID="10" presetClass="entr" presetSubtype="0" fill="hold" grpId="0" nodeType="afterEffect" nodePh="1">
                                  <p:stCondLst>
                                    <p:cond delay="0"/>
                                  </p:stCondLst>
                                  <p:endCondLst>
                                    <p:cond evt="begin" delay="0">
                                      <p:tn val="25"/>
                                    </p:cond>
                                  </p:endCondLst>
                                  <p:childTnLst>
                                    <p:set>
                                      <p:cBhvr>
                                        <p:cTn id="26" dur="1" fill="hold">
                                          <p:stCondLst>
                                            <p:cond delay="0"/>
                                          </p:stCondLst>
                                        </p:cTn>
                                        <p:tgtEl>
                                          <p:spTgt spid="21509"/>
                                        </p:tgtEl>
                                        <p:attrNameLst>
                                          <p:attrName>style.visibility</p:attrName>
                                        </p:attrNameLst>
                                      </p:cBhvr>
                                      <p:to>
                                        <p:strVal val="visible"/>
                                      </p:to>
                                    </p:set>
                                    <p:animEffect transition="in" filter="fade">
                                      <p:cBhvr>
                                        <p:cTn id="27" dur="500"/>
                                        <p:tgtEl>
                                          <p:spTgt spid="2150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505" grpId="0"/>
      <p:bldP spid="21506" grpId="0"/>
      <p:bldP spid="21507" grpId="0"/>
      <p:bldP spid="21508" grpId="0"/>
      <p:bldP spid="21509" grpId="0"/>
      <p:bldP spid="15" grpId="0" animBg="1"/>
      <p:bldP spid="16" grpId="0" animBg="1"/>
      <p:bldP spid="1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81000"/>
            <a:ext cx="8839200" cy="1200329"/>
          </a:xfrm>
          <a:prstGeom prst="rect">
            <a:avLst/>
          </a:prstGeom>
        </p:spPr>
        <p:txBody>
          <a:bodyPr wrap="square">
            <a:spAutoFit/>
          </a:bodyPr>
          <a:lstStyle/>
          <a:p>
            <a:r>
              <a:rPr lang="en-US" sz="3600" b="1" i="0" dirty="0">
                <a:solidFill>
                  <a:schemeClr val="bg1"/>
                </a:solidFill>
                <a:latin typeface="Algerian" pitchFamily="82" charset="0"/>
              </a:rPr>
              <a:t>USE-CASE </a:t>
            </a:r>
          </a:p>
          <a:p>
            <a:r>
              <a:rPr lang="en-US" sz="3600" b="1" i="0" dirty="0">
                <a:solidFill>
                  <a:schemeClr val="bg1"/>
                </a:solidFill>
                <a:latin typeface="Algerian" pitchFamily="82" charset="0"/>
              </a:rPr>
              <a:t>DIAGRAM</a:t>
            </a:r>
            <a:endParaRPr lang="en-US" sz="3600" dirty="0">
              <a:solidFill>
                <a:schemeClr val="bg1"/>
              </a:solidFill>
              <a:latin typeface="Algerian" pitchFamily="82" charset="0"/>
            </a:endParaRPr>
          </a:p>
        </p:txBody>
      </p:sp>
      <p:sp>
        <p:nvSpPr>
          <p:cNvPr id="23553"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23554"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pic>
        <p:nvPicPr>
          <p:cNvPr id="6" name="Picture 5" descr="Organiazation.drawio.png"/>
          <p:cNvPicPr>
            <a:picLocks noChangeAspect="1"/>
          </p:cNvPicPr>
          <p:nvPr/>
        </p:nvPicPr>
        <p:blipFill>
          <a:blip r:embed="rId2"/>
          <a:stretch>
            <a:fillRect/>
          </a:stretch>
        </p:blipFill>
        <p:spPr>
          <a:xfrm>
            <a:off x="3581400" y="304800"/>
            <a:ext cx="5238750" cy="61055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23553"/>
                                        </p:tgtEl>
                                        <p:attrNameLst>
                                          <p:attrName>style.visibility</p:attrName>
                                        </p:attrNameLst>
                                      </p:cBhvr>
                                      <p:to>
                                        <p:strVal val="visible"/>
                                      </p:to>
                                    </p:set>
                                    <p:animEffect transition="in" filter="fade">
                                      <p:cBhvr>
                                        <p:cTn id="11" dur="500"/>
                                        <p:tgtEl>
                                          <p:spTgt spid="23553"/>
                                        </p:tgtEl>
                                      </p:cBhvr>
                                    </p:animEffect>
                                  </p:childTnLst>
                                </p:cTn>
                              </p:par>
                            </p:childTnLst>
                          </p:cTn>
                        </p:par>
                        <p:par>
                          <p:cTn id="12" fill="hold">
                            <p:stCondLst>
                              <p:cond delay="1000"/>
                            </p:stCondLst>
                            <p:childTnLst>
                              <p:par>
                                <p:cTn id="13" presetID="10" presetClass="entr" presetSubtype="0" fill="hold" grpId="0" nodeType="afterEffect" nodePh="1">
                                  <p:stCondLst>
                                    <p:cond delay="0"/>
                                  </p:stCondLst>
                                  <p:endCondLst>
                                    <p:cond evt="begin" delay="0">
                                      <p:tn val="13"/>
                                    </p:cond>
                                  </p:endCondLst>
                                  <p:childTnLst>
                                    <p:set>
                                      <p:cBhvr>
                                        <p:cTn id="14" dur="1" fill="hold">
                                          <p:stCondLst>
                                            <p:cond delay="0"/>
                                          </p:stCondLst>
                                        </p:cTn>
                                        <p:tgtEl>
                                          <p:spTgt spid="23554"/>
                                        </p:tgtEl>
                                        <p:attrNameLst>
                                          <p:attrName>style.visibility</p:attrName>
                                        </p:attrNameLst>
                                      </p:cBhvr>
                                      <p:to>
                                        <p:strVal val="visible"/>
                                      </p:to>
                                    </p:set>
                                    <p:animEffect transition="in" filter="fade">
                                      <p:cBhvr>
                                        <p:cTn id="15" dur="500"/>
                                        <p:tgtEl>
                                          <p:spTgt spid="23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3553" grpId="0"/>
      <p:bldP spid="2355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visiter.drawio.png"/>
          <p:cNvPicPr>
            <a:picLocks noChangeAspect="1"/>
          </p:cNvPicPr>
          <p:nvPr/>
        </p:nvPicPr>
        <p:blipFill>
          <a:blip r:embed="rId2"/>
          <a:stretch>
            <a:fillRect/>
          </a:stretch>
        </p:blipFill>
        <p:spPr>
          <a:xfrm>
            <a:off x="1676400" y="381000"/>
            <a:ext cx="5885096" cy="59435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Job seeker.drawio.png"/>
          <p:cNvPicPr>
            <a:picLocks noChangeAspect="1"/>
          </p:cNvPicPr>
          <p:nvPr/>
        </p:nvPicPr>
        <p:blipFill>
          <a:blip r:embed="rId2"/>
          <a:stretch>
            <a:fillRect/>
          </a:stretch>
        </p:blipFill>
        <p:spPr>
          <a:xfrm>
            <a:off x="1924050" y="280987"/>
            <a:ext cx="5295900" cy="62960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28600"/>
            <a:ext cx="9144000" cy="646331"/>
          </a:xfrm>
          <a:prstGeom prst="rect">
            <a:avLst/>
          </a:prstGeom>
        </p:spPr>
        <p:txBody>
          <a:bodyPr wrap="square">
            <a:spAutoFit/>
          </a:bodyPr>
          <a:lstStyle/>
          <a:p>
            <a:pPr algn="ctr"/>
            <a:r>
              <a:rPr lang="en-US" sz="3600" b="1" i="0" dirty="0">
                <a:solidFill>
                  <a:schemeClr val="bg1"/>
                </a:solidFill>
                <a:latin typeface="Algerian" pitchFamily="82" charset="0"/>
              </a:rPr>
              <a:t>CLASS  DIAGRAM </a:t>
            </a:r>
            <a:endParaRPr lang="en-US" sz="3600" dirty="0">
              <a:solidFill>
                <a:schemeClr val="bg1"/>
              </a:solidFill>
              <a:latin typeface="Algerian" pitchFamily="82" charset="0"/>
            </a:endParaRPr>
          </a:p>
        </p:txBody>
      </p:sp>
      <p:sp>
        <p:nvSpPr>
          <p:cNvPr id="25602" name="AutoShape 2" descr="છબી જનરેટ કરવામાં આવી"/>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5604" name="AutoShape 4" descr="છબી જનરેટ કરવામાં આવી"/>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5606" name="AutoShape 6" descr="છબી જનરેટ કરવામાં આવી"/>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6" name="Picture 5" descr="UML ವರ್ಗ ಚિત્ર ವಿವರ.png"/>
          <p:cNvPicPr>
            <a:picLocks noChangeAspect="1"/>
          </p:cNvPicPr>
          <p:nvPr/>
        </p:nvPicPr>
        <p:blipFill>
          <a:blip r:embed="rId2"/>
          <a:stretch>
            <a:fillRect/>
          </a:stretch>
        </p:blipFill>
        <p:spPr>
          <a:xfrm>
            <a:off x="685800" y="1219200"/>
            <a:ext cx="7924800" cy="51816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646331"/>
          </a:xfrm>
          <a:prstGeom prst="rect">
            <a:avLst/>
          </a:prstGeom>
        </p:spPr>
        <p:txBody>
          <a:bodyPr wrap="square">
            <a:spAutoFit/>
          </a:bodyPr>
          <a:lstStyle/>
          <a:p>
            <a:pPr algn="ctr"/>
            <a:r>
              <a:rPr lang="en-US" sz="3600" b="1" i="0" dirty="0">
                <a:solidFill>
                  <a:schemeClr val="bg1"/>
                </a:solidFill>
                <a:latin typeface="Algerian" pitchFamily="82" charset="0"/>
              </a:rPr>
              <a:t>ACTIVITY DIAGRAM</a:t>
            </a:r>
            <a:endParaRPr lang="en-US" sz="3600" dirty="0">
              <a:solidFill>
                <a:schemeClr val="bg1"/>
              </a:solidFill>
              <a:latin typeface="Algerian" pitchFamily="82" charset="0"/>
            </a:endParaRPr>
          </a:p>
        </p:txBody>
      </p:sp>
      <p:sp>
        <p:nvSpPr>
          <p:cNvPr id="24577" name="Rectangle 1"/>
          <p:cNvSpPr>
            <a:spLocks noChangeArrowheads="1"/>
          </p:cNvSpPr>
          <p:nvPr/>
        </p:nvSpPr>
        <p:spPr bwMode="auto">
          <a:xfrm>
            <a:off x="685800" y="2514600"/>
            <a:ext cx="205740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Activity for</a:t>
            </a:r>
            <a:endParaRPr kumimoji="0" lang="en-US" sz="2400" b="0" i="0" u="none" strike="noStrike" cap="none" normalizeH="0" baseline="0" dirty="0">
              <a:ln>
                <a:noFill/>
              </a:ln>
              <a:solidFill>
                <a:schemeClr val="tx1"/>
              </a:solidFill>
              <a:effectLst/>
              <a:latin typeface="Arial" charset="0"/>
              <a:cs typeface="Arial"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Registration</a:t>
            </a:r>
            <a:endParaRPr kumimoji="0" lang="en-US" sz="2400" b="0" i="0" u="none" strike="noStrike" cap="none" normalizeH="0" baseline="0" dirty="0">
              <a:ln>
                <a:noFill/>
              </a:ln>
              <a:solidFill>
                <a:schemeClr val="tx1"/>
              </a:solidFill>
              <a:effectLst/>
              <a:latin typeface="Arial" charset="0"/>
              <a:cs typeface="Arial" charset="0"/>
            </a:endParaRPr>
          </a:p>
        </p:txBody>
      </p:sp>
      <p:sp>
        <p:nvSpPr>
          <p:cNvPr id="24578" name="Rectangle 2"/>
          <p:cNvSpPr>
            <a:spLocks noChangeArrowheads="1"/>
          </p:cNvSpPr>
          <p:nvPr/>
        </p:nvSpPr>
        <p:spPr bwMode="auto">
          <a:xfrm>
            <a:off x="457200" y="5761166"/>
            <a:ext cx="2209800" cy="7386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Activity for</a:t>
            </a:r>
            <a:endParaRPr kumimoji="0" lang="en-US" sz="2400" b="0" i="0" u="none" strike="noStrike" cap="none" normalizeH="0" baseline="0" dirty="0">
              <a:ln>
                <a:noFill/>
              </a:ln>
              <a:solidFill>
                <a:schemeClr val="tx1"/>
              </a:solidFill>
              <a:effectLst/>
              <a:latin typeface="Arial"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a:ln>
                  <a:noFill/>
                </a:ln>
                <a:solidFill>
                  <a:schemeClr val="bg1"/>
                </a:solidFill>
                <a:effectLst/>
                <a:latin typeface="Arial" charset="0"/>
                <a:cs typeface="Arial" charset="0"/>
              </a:rPr>
              <a:t>LOGIN</a:t>
            </a:r>
          </a:p>
        </p:txBody>
      </p:sp>
      <p:sp>
        <p:nvSpPr>
          <p:cNvPr id="24579" name="Rectangle 3"/>
          <p:cNvSpPr>
            <a:spLocks noChangeArrowheads="1"/>
          </p:cNvSpPr>
          <p:nvPr/>
        </p:nvSpPr>
        <p:spPr bwMode="auto">
          <a:xfrm>
            <a:off x="3581400" y="3581400"/>
            <a:ext cx="213360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Activity for </a:t>
            </a:r>
            <a:endParaRPr kumimoji="0" lang="en-US" sz="2400" b="0" i="0" u="none" strike="noStrike" cap="none" normalizeH="0" baseline="0" dirty="0">
              <a:ln>
                <a:noFill/>
              </a:ln>
              <a:solidFill>
                <a:schemeClr val="tx1"/>
              </a:solidFill>
              <a:effectLst/>
              <a:latin typeface="Arial"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Search jobs</a:t>
            </a:r>
            <a:endParaRPr kumimoji="0" lang="en-US" sz="2400" b="0" i="0" u="none" strike="noStrike" cap="none" normalizeH="0" baseline="0" dirty="0">
              <a:ln>
                <a:noFill/>
              </a:ln>
              <a:solidFill>
                <a:schemeClr val="tx1"/>
              </a:solidFill>
              <a:effectLst/>
              <a:latin typeface="Arial" charset="0"/>
              <a:cs typeface="Arial" charset="0"/>
            </a:endParaRPr>
          </a:p>
        </p:txBody>
      </p:sp>
      <p:sp>
        <p:nvSpPr>
          <p:cNvPr id="24580" name="Rectangle 4"/>
          <p:cNvSpPr>
            <a:spLocks noChangeArrowheads="1"/>
          </p:cNvSpPr>
          <p:nvPr/>
        </p:nvSpPr>
        <p:spPr bwMode="auto">
          <a:xfrm>
            <a:off x="6248400" y="2514600"/>
            <a:ext cx="243840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Activity for </a:t>
            </a:r>
            <a:endParaRPr kumimoji="0" lang="en-US" sz="2400" b="0" i="0" u="none" strike="noStrike" cap="none" normalizeH="0" baseline="0" dirty="0">
              <a:ln>
                <a:noFill/>
              </a:ln>
              <a:solidFill>
                <a:schemeClr val="tx1"/>
              </a:solidFill>
              <a:effectLst/>
              <a:latin typeface="Arial"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lang="en-US" sz="2400" dirty="0">
                <a:solidFill>
                  <a:srgbClr val="FFFFFF"/>
                </a:solidFill>
                <a:latin typeface="Arial" charset="0"/>
                <a:cs typeface="Arial" charset="0"/>
              </a:rPr>
              <a:t>Apply for </a:t>
            </a:r>
            <a:r>
              <a:rPr kumimoji="0" lang="en-US" sz="2400" b="0" i="0" u="none" strike="noStrike" cap="none" normalizeH="0" baseline="0" dirty="0">
                <a:ln>
                  <a:noFill/>
                </a:ln>
                <a:solidFill>
                  <a:srgbClr val="FFFFFF"/>
                </a:solidFill>
                <a:effectLst/>
                <a:latin typeface="Arial" charset="0"/>
                <a:cs typeface="Arial" charset="0"/>
              </a:rPr>
              <a:t>jobs</a:t>
            </a:r>
            <a:endParaRPr kumimoji="0" lang="en-US" sz="2400" b="0" i="0" u="none" strike="noStrike" cap="none" normalizeH="0" baseline="0" dirty="0">
              <a:ln>
                <a:noFill/>
              </a:ln>
              <a:solidFill>
                <a:schemeClr val="tx1"/>
              </a:solidFill>
              <a:effectLst/>
              <a:latin typeface="Arial" charset="0"/>
              <a:cs typeface="Arial" charset="0"/>
            </a:endParaRPr>
          </a:p>
        </p:txBody>
      </p:sp>
      <p:sp>
        <p:nvSpPr>
          <p:cNvPr id="24581" name="Rectangle 5"/>
          <p:cNvSpPr>
            <a:spLocks noChangeArrowheads="1"/>
          </p:cNvSpPr>
          <p:nvPr/>
        </p:nvSpPr>
        <p:spPr bwMode="auto">
          <a:xfrm>
            <a:off x="5378196" y="5899666"/>
            <a:ext cx="411480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FF"/>
                </a:solidFill>
                <a:effectLst/>
                <a:latin typeface="Arial" charset="0"/>
                <a:cs typeface="Arial" charset="0"/>
              </a:rPr>
              <a:t>Activity for </a:t>
            </a:r>
            <a:endParaRPr kumimoji="0" lang="en-US" sz="2400" b="0" i="0" u="none" strike="noStrike" cap="none" normalizeH="0" baseline="0" dirty="0">
              <a:ln>
                <a:noFill/>
              </a:ln>
              <a:solidFill>
                <a:schemeClr val="tx1"/>
              </a:solidFill>
              <a:effectLst/>
              <a:latin typeface="Arial"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lang="en-US" sz="2400" dirty="0">
                <a:solidFill>
                  <a:srgbClr val="FFFFFF"/>
                </a:solidFill>
                <a:latin typeface="Arial" charset="0"/>
                <a:cs typeface="Arial" charset="0"/>
              </a:rPr>
              <a:t>Attending interview</a:t>
            </a:r>
            <a:endParaRPr kumimoji="0" lang="en-US" sz="2400" b="0" i="0" u="none" strike="noStrike" cap="none" normalizeH="0" baseline="0" dirty="0">
              <a:ln>
                <a:noFill/>
              </a:ln>
              <a:solidFill>
                <a:schemeClr val="tx1"/>
              </a:solidFill>
              <a:effectLst/>
              <a:latin typeface="Arial" charset="0"/>
              <a:cs typeface="Arial" charset="0"/>
            </a:endParaRPr>
          </a:p>
        </p:txBody>
      </p:sp>
      <p:pic>
        <p:nvPicPr>
          <p:cNvPr id="8" name="Picture Placeholder 38">
            <a:extLst>
              <a:ext uri="{FF2B5EF4-FFF2-40B4-BE49-F238E27FC236}">
                <a16:creationId xmlns:a16="http://schemas.microsoft.com/office/drawing/2014/main" id="{C30C83F5-C572-4B99-B900-DA439D920C03}"/>
              </a:ext>
            </a:extLst>
          </p:cNvPr>
          <p:cNvPicPr>
            <a:picLocks noChangeAspect="1"/>
          </p:cNvPicPr>
          <p:nvPr/>
        </p:nvPicPr>
        <p:blipFill>
          <a:blip r:embed="rId2"/>
          <a:srcRect/>
          <a:stretch>
            <a:fillRect/>
          </a:stretch>
        </p:blipFill>
        <p:spPr>
          <a:xfrm>
            <a:off x="990600" y="1600200"/>
            <a:ext cx="850392" cy="850392"/>
          </a:xfrm>
          <a:prstGeom prst="rect">
            <a:avLst/>
          </a:prstGeom>
        </p:spPr>
      </p:pic>
      <p:pic>
        <p:nvPicPr>
          <p:cNvPr id="9" name="Picture Placeholder 45">
            <a:extLst>
              <a:ext uri="{FF2B5EF4-FFF2-40B4-BE49-F238E27FC236}">
                <a16:creationId xmlns:a16="http://schemas.microsoft.com/office/drawing/2014/main" id="{D12E4704-3B24-4CFF-8557-3CF2CBA09BB4}"/>
              </a:ext>
            </a:extLst>
          </p:cNvPr>
          <p:cNvPicPr>
            <a:picLocks noChangeAspect="1"/>
          </p:cNvPicPr>
          <p:nvPr/>
        </p:nvPicPr>
        <p:blipFill>
          <a:blip r:embed="rId3"/>
          <a:srcRect l="128" r="128"/>
          <a:stretch>
            <a:fillRect/>
          </a:stretch>
        </p:blipFill>
        <p:spPr>
          <a:xfrm>
            <a:off x="1066800" y="4876800"/>
            <a:ext cx="850392" cy="850392"/>
          </a:xfrm>
          <a:prstGeom prst="rect">
            <a:avLst/>
          </a:prstGeom>
        </p:spPr>
      </p:pic>
      <p:pic>
        <p:nvPicPr>
          <p:cNvPr id="10" name="Picture Placeholder 51">
            <a:extLst>
              <a:ext uri="{FF2B5EF4-FFF2-40B4-BE49-F238E27FC236}">
                <a16:creationId xmlns:a16="http://schemas.microsoft.com/office/drawing/2014/main" id="{B8F0C6BA-5F86-4899-8217-AE06D5D3441D}"/>
              </a:ext>
            </a:extLst>
          </p:cNvPr>
          <p:cNvPicPr>
            <a:picLocks noChangeAspect="1"/>
          </p:cNvPicPr>
          <p:nvPr/>
        </p:nvPicPr>
        <p:blipFill>
          <a:blip r:embed="rId4"/>
          <a:srcRect l="128" r="128"/>
          <a:stretch>
            <a:fillRect/>
          </a:stretch>
        </p:blipFill>
        <p:spPr>
          <a:xfrm>
            <a:off x="4191000" y="2819400"/>
            <a:ext cx="773113" cy="775090"/>
          </a:xfrm>
          <a:prstGeom prst="rect">
            <a:avLst/>
          </a:prstGeom>
        </p:spPr>
      </p:pic>
      <p:sp>
        <p:nvSpPr>
          <p:cNvPr id="3" name="AutoShape 2" descr="blob:https://web.whatsapp.com/2e5acc3f-37b4-4c6a-bb23-de88d85f04ab">
            <a:extLst>
              <a:ext uri="{FF2B5EF4-FFF2-40B4-BE49-F238E27FC236}">
                <a16:creationId xmlns:a16="http://schemas.microsoft.com/office/drawing/2014/main" id="{441D1443-DBDB-45DE-A4C4-EB878B74F5DA}"/>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4441978C-DA06-4390-BCC8-478D507C74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5348" y="1633883"/>
            <a:ext cx="920496" cy="920496"/>
          </a:xfrm>
          <a:prstGeom prst="rect">
            <a:avLst/>
          </a:prstGeom>
        </p:spPr>
      </p:pic>
      <p:pic>
        <p:nvPicPr>
          <p:cNvPr id="15" name="Picture 14">
            <a:extLst>
              <a:ext uri="{FF2B5EF4-FFF2-40B4-BE49-F238E27FC236}">
                <a16:creationId xmlns:a16="http://schemas.microsoft.com/office/drawing/2014/main" id="{A23F3D19-D93C-43D1-9668-4F1FAB4A3C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00907" y="4832866"/>
            <a:ext cx="1269378" cy="112301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77"/>
                                        </p:tgtEl>
                                        <p:attrNameLst>
                                          <p:attrName>style.visibility</p:attrName>
                                        </p:attrNameLst>
                                      </p:cBhvr>
                                      <p:to>
                                        <p:strVal val="visible"/>
                                      </p:to>
                                    </p:set>
                                    <p:animEffect transition="in" filter="fade">
                                      <p:cBhvr>
                                        <p:cTn id="11" dur="500"/>
                                        <p:tgtEl>
                                          <p:spTgt spid="2457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4578"/>
                                        </p:tgtEl>
                                        <p:attrNameLst>
                                          <p:attrName>style.visibility</p:attrName>
                                        </p:attrNameLst>
                                      </p:cBhvr>
                                      <p:to>
                                        <p:strVal val="visible"/>
                                      </p:to>
                                    </p:set>
                                    <p:animEffect transition="in" filter="fade">
                                      <p:cBhvr>
                                        <p:cTn id="15" dur="500"/>
                                        <p:tgtEl>
                                          <p:spTgt spid="2457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4579"/>
                                        </p:tgtEl>
                                        <p:attrNameLst>
                                          <p:attrName>style.visibility</p:attrName>
                                        </p:attrNameLst>
                                      </p:cBhvr>
                                      <p:to>
                                        <p:strVal val="visible"/>
                                      </p:to>
                                    </p:set>
                                    <p:animEffect transition="in" filter="fade">
                                      <p:cBhvr>
                                        <p:cTn id="19" dur="500"/>
                                        <p:tgtEl>
                                          <p:spTgt spid="2457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4580"/>
                                        </p:tgtEl>
                                        <p:attrNameLst>
                                          <p:attrName>style.visibility</p:attrName>
                                        </p:attrNameLst>
                                      </p:cBhvr>
                                      <p:to>
                                        <p:strVal val="visible"/>
                                      </p:to>
                                    </p:set>
                                    <p:animEffect transition="in" filter="fade">
                                      <p:cBhvr>
                                        <p:cTn id="23" dur="500"/>
                                        <p:tgtEl>
                                          <p:spTgt spid="2458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4581"/>
                                        </p:tgtEl>
                                        <p:attrNameLst>
                                          <p:attrName>style.visibility</p:attrName>
                                        </p:attrNameLst>
                                      </p:cBhvr>
                                      <p:to>
                                        <p:strVal val="visible"/>
                                      </p:to>
                                    </p:set>
                                    <p:animEffect transition="in" filter="fade">
                                      <p:cBhvr>
                                        <p:cTn id="27" dur="500"/>
                                        <p:tgtEl>
                                          <p:spTgt spid="2458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577" grpId="0"/>
      <p:bldP spid="24578" grpId="0"/>
      <p:bldP spid="24579" grpId="0"/>
      <p:bldP spid="24580" grpId="0"/>
      <p:bldP spid="2458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ChangeArrowheads="1"/>
          </p:cNvSpPr>
          <p:nvPr/>
        </p:nvSpPr>
        <p:spPr bwMode="auto">
          <a:xfrm>
            <a:off x="152400" y="381000"/>
            <a:ext cx="3505200" cy="12003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ACTIVITY FOR </a:t>
            </a:r>
            <a:endParaRPr kumimoji="0" lang="en-US" sz="3600" b="0" i="0" u="none" strike="noStrike" cap="none" normalizeH="0" baseline="0" dirty="0">
              <a:ln>
                <a:noFill/>
              </a:ln>
              <a:solidFill>
                <a:schemeClr val="tx1"/>
              </a:solidFill>
              <a:effectLst/>
              <a:latin typeface="Algerian" pitchFamily="82"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REGISTRATION</a:t>
            </a:r>
            <a:endParaRPr kumimoji="0" lang="en-US" sz="3600" b="0" i="0" u="none" strike="noStrike" cap="none" normalizeH="0" baseline="0" dirty="0">
              <a:ln>
                <a:noFill/>
              </a:ln>
              <a:solidFill>
                <a:schemeClr val="tx1"/>
              </a:solidFill>
              <a:effectLst/>
              <a:latin typeface="Algerian" pitchFamily="82" charset="0"/>
              <a:cs typeface="Arial" charset="0"/>
            </a:endParaRPr>
          </a:p>
        </p:txBody>
      </p:sp>
      <p:pic>
        <p:nvPicPr>
          <p:cNvPr id="3" name="Picture 2">
            <a:extLst>
              <a:ext uri="{FF2B5EF4-FFF2-40B4-BE49-F238E27FC236}">
                <a16:creationId xmlns:a16="http://schemas.microsoft.com/office/drawing/2014/main" id="{E433482D-F4C5-4F54-8F68-05DF55F46997}"/>
              </a:ext>
            </a:extLst>
          </p:cNvPr>
          <p:cNvPicPr>
            <a:picLocks noChangeAspect="1"/>
          </p:cNvPicPr>
          <p:nvPr/>
        </p:nvPicPr>
        <p:blipFill>
          <a:blip r:embed="rId2"/>
          <a:stretch>
            <a:fillRect/>
          </a:stretch>
        </p:blipFill>
        <p:spPr>
          <a:xfrm>
            <a:off x="3962400" y="304800"/>
            <a:ext cx="4867465" cy="62412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673"/>
                                        </p:tgtEl>
                                        <p:attrNameLst>
                                          <p:attrName>style.visibility</p:attrName>
                                        </p:attrNameLst>
                                      </p:cBhvr>
                                      <p:to>
                                        <p:strVal val="visible"/>
                                      </p:to>
                                    </p:set>
                                    <p:animEffect transition="in" filter="fade">
                                      <p:cBhvr>
                                        <p:cTn id="7" dur="500"/>
                                        <p:tgtEl>
                                          <p:spTgt spid="2867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nvSpPr>
        <p:spPr bwMode="auto">
          <a:xfrm>
            <a:off x="0" y="381000"/>
            <a:ext cx="3657600" cy="12003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ACTIVITY  FOR</a:t>
            </a:r>
            <a:endParaRPr kumimoji="0" lang="en-US" sz="3600" b="0" i="0" u="none" strike="noStrike" cap="none" normalizeH="0" baseline="0" dirty="0">
              <a:ln>
                <a:noFill/>
              </a:ln>
              <a:solidFill>
                <a:schemeClr val="tx1"/>
              </a:solidFill>
              <a:effectLst/>
              <a:latin typeface="Algerian" pitchFamily="82"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LOGIN</a:t>
            </a:r>
            <a:endParaRPr kumimoji="0" lang="en-US" sz="3600" b="0" i="0" u="none" strike="noStrike" cap="none" normalizeH="0" baseline="0" dirty="0">
              <a:ln>
                <a:noFill/>
              </a:ln>
              <a:solidFill>
                <a:schemeClr val="tx1"/>
              </a:solidFill>
              <a:effectLst/>
              <a:latin typeface="Algerian" pitchFamily="82" charset="0"/>
              <a:cs typeface="Arial" charset="0"/>
            </a:endParaRPr>
          </a:p>
        </p:txBody>
      </p:sp>
      <p:pic>
        <p:nvPicPr>
          <p:cNvPr id="3" name="Picture 2">
            <a:extLst>
              <a:ext uri="{FF2B5EF4-FFF2-40B4-BE49-F238E27FC236}">
                <a16:creationId xmlns:a16="http://schemas.microsoft.com/office/drawing/2014/main" id="{B0535ECD-9901-4546-A526-7A33F6EF6BB0}"/>
              </a:ext>
            </a:extLst>
          </p:cNvPr>
          <p:cNvPicPr>
            <a:picLocks noChangeAspect="1"/>
          </p:cNvPicPr>
          <p:nvPr/>
        </p:nvPicPr>
        <p:blipFill>
          <a:blip r:embed="rId2"/>
          <a:stretch>
            <a:fillRect/>
          </a:stretch>
        </p:blipFill>
        <p:spPr>
          <a:xfrm>
            <a:off x="3581400" y="304800"/>
            <a:ext cx="5314950" cy="63436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697"/>
                                        </p:tgtEl>
                                        <p:attrNameLst>
                                          <p:attrName>style.visibility</p:attrName>
                                        </p:attrNameLst>
                                      </p:cBhvr>
                                      <p:to>
                                        <p:strVal val="visible"/>
                                      </p:to>
                                    </p:set>
                                    <p:animEffect transition="in" filter="fade">
                                      <p:cBhvr>
                                        <p:cTn id="7" dur="500"/>
                                        <p:tgtEl>
                                          <p:spTgt spid="2969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ChangeArrowheads="1"/>
          </p:cNvSpPr>
          <p:nvPr/>
        </p:nvSpPr>
        <p:spPr bwMode="auto">
          <a:xfrm>
            <a:off x="0" y="381000"/>
            <a:ext cx="3810000" cy="12003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Algerian" pitchFamily="82" charset="0"/>
                <a:cs typeface="Arial" charset="0"/>
              </a:rPr>
              <a:t>ACTIVITY FOR</a:t>
            </a:r>
            <a:r>
              <a:rPr kumimoji="0" lang="en-US" sz="3600" b="0" i="0" u="none" strike="noStrike" cap="none" normalizeH="0" dirty="0">
                <a:ln>
                  <a:noFill/>
                </a:ln>
                <a:solidFill>
                  <a:schemeClr val="bg1"/>
                </a:solidFill>
                <a:effectLst/>
                <a:latin typeface="Algerian" pitchFamily="82" charset="0"/>
                <a:cs typeface="Arial" charset="0"/>
              </a:rPr>
              <a:t> </a:t>
            </a:r>
            <a:r>
              <a:rPr kumimoji="0" lang="en-US" sz="3600" b="0" i="0" u="none" strike="noStrike" cap="none" normalizeH="0" baseline="0" dirty="0">
                <a:ln>
                  <a:noFill/>
                </a:ln>
                <a:solidFill>
                  <a:schemeClr val="bg1"/>
                </a:solidFill>
                <a:effectLst/>
                <a:latin typeface="Algerian" pitchFamily="82" charset="0"/>
                <a:cs typeface="Arial" charset="0"/>
              </a:rPr>
              <a:t>SEARCH JOB</a:t>
            </a:r>
          </a:p>
        </p:txBody>
      </p:sp>
      <p:pic>
        <p:nvPicPr>
          <p:cNvPr id="3" name="Picture 2">
            <a:extLst>
              <a:ext uri="{FF2B5EF4-FFF2-40B4-BE49-F238E27FC236}">
                <a16:creationId xmlns:a16="http://schemas.microsoft.com/office/drawing/2014/main" id="{1D884DE2-F7C5-49E3-ACFE-413CA468F9C1}"/>
              </a:ext>
            </a:extLst>
          </p:cNvPr>
          <p:cNvPicPr>
            <a:picLocks noChangeAspect="1"/>
          </p:cNvPicPr>
          <p:nvPr/>
        </p:nvPicPr>
        <p:blipFill>
          <a:blip r:embed="rId2"/>
          <a:stretch>
            <a:fillRect/>
          </a:stretch>
        </p:blipFill>
        <p:spPr>
          <a:xfrm>
            <a:off x="5105400" y="304800"/>
            <a:ext cx="3581400" cy="6324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721"/>
                                        </p:tgtEl>
                                        <p:attrNameLst>
                                          <p:attrName>style.visibility</p:attrName>
                                        </p:attrNameLst>
                                      </p:cBhvr>
                                      <p:to>
                                        <p:strVal val="visible"/>
                                      </p:to>
                                    </p:set>
                                    <p:animEffect transition="in" filter="fade">
                                      <p:cBhvr>
                                        <p:cTn id="7" dur="500"/>
                                        <p:tgtEl>
                                          <p:spTgt spid="3072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04800"/>
            <a:ext cx="9144000" cy="1323439"/>
          </a:xfrm>
          <a:prstGeom prst="rect">
            <a:avLst/>
          </a:prstGeom>
        </p:spPr>
        <p:txBody>
          <a:bodyPr wrap="square">
            <a:spAutoFit/>
          </a:bodyPr>
          <a:lstStyle/>
          <a:p>
            <a:pPr algn="ctr"/>
            <a:r>
              <a:rPr lang="en-US" sz="4000" b="1" dirty="0">
                <a:solidFill>
                  <a:schemeClr val="bg1"/>
                </a:solidFill>
                <a:latin typeface="Algerian" pitchFamily="82" charset="0"/>
              </a:rPr>
              <a:t> ACKNOWLEDGEMENT</a:t>
            </a:r>
            <a:endParaRPr lang="en-US" sz="4000" dirty="0">
              <a:solidFill>
                <a:schemeClr val="bg1"/>
              </a:solidFill>
              <a:latin typeface="Algerian" pitchFamily="82" charset="0"/>
            </a:endParaRPr>
          </a:p>
          <a:p>
            <a:pPr algn="ctr"/>
            <a:endParaRPr lang="en-US" sz="4000" dirty="0">
              <a:solidFill>
                <a:schemeClr val="bg1"/>
              </a:solidFill>
              <a:latin typeface="Algerian" pitchFamily="82" charset="0"/>
            </a:endParaRPr>
          </a:p>
        </p:txBody>
      </p:sp>
      <p:sp>
        <p:nvSpPr>
          <p:cNvPr id="4" name="Rectangle 3"/>
          <p:cNvSpPr/>
          <p:nvPr/>
        </p:nvSpPr>
        <p:spPr>
          <a:xfrm>
            <a:off x="304800" y="1219200"/>
            <a:ext cx="8610600" cy="5632311"/>
          </a:xfrm>
          <a:prstGeom prst="rect">
            <a:avLst/>
          </a:prstGeom>
        </p:spPr>
        <p:txBody>
          <a:bodyPr wrap="square">
            <a:spAutoFit/>
          </a:bodyPr>
          <a:lstStyle/>
          <a:p>
            <a:r>
              <a:rPr lang="en-US" dirty="0">
                <a:solidFill>
                  <a:schemeClr val="bg1"/>
                </a:solidFill>
                <a:latin typeface="Arial" pitchFamily="34" charset="0"/>
                <a:cs typeface="Arial" pitchFamily="34" charset="0"/>
              </a:rPr>
              <a:t>We would like to express our sincere gratitude to everyone who supported us throughout the development of our project “Corporate Recruitment System.”First, we extend our heartfelt thanks to our guide, Prof. </a:t>
            </a:r>
            <a:r>
              <a:rPr lang="en-US" dirty="0" err="1">
                <a:solidFill>
                  <a:schemeClr val="bg1"/>
                </a:solidFill>
                <a:latin typeface="Arial" pitchFamily="34" charset="0"/>
                <a:cs typeface="Arial" pitchFamily="34" charset="0"/>
              </a:rPr>
              <a:t>Sanjana</a:t>
            </a:r>
            <a:r>
              <a:rPr lang="en-US" dirty="0">
                <a:solidFill>
                  <a:schemeClr val="bg1"/>
                </a:solidFill>
                <a:latin typeface="Arial" pitchFamily="34" charset="0"/>
                <a:cs typeface="Arial" pitchFamily="34" charset="0"/>
              </a:rPr>
              <a:t> </a:t>
            </a:r>
            <a:r>
              <a:rPr lang="en-US" dirty="0" err="1">
                <a:solidFill>
                  <a:schemeClr val="bg1"/>
                </a:solidFill>
                <a:latin typeface="Arial" pitchFamily="34" charset="0"/>
                <a:cs typeface="Arial" pitchFamily="34" charset="0"/>
              </a:rPr>
              <a:t>Jayswal</a:t>
            </a:r>
            <a:r>
              <a:rPr lang="en-US" dirty="0">
                <a:solidFill>
                  <a:schemeClr val="bg1"/>
                </a:solidFill>
                <a:latin typeface="Arial" pitchFamily="34" charset="0"/>
                <a:cs typeface="Arial" pitchFamily="34" charset="0"/>
              </a:rPr>
              <a:t>, for providing constant guidance, valuable suggestions, and continuous encouragement during this project. Her insights and support have been extremely helpful in shaping this </a:t>
            </a:r>
            <a:r>
              <a:rPr lang="en-US" dirty="0" err="1">
                <a:solidFill>
                  <a:schemeClr val="bg1"/>
                </a:solidFill>
                <a:latin typeface="Arial" pitchFamily="34" charset="0"/>
                <a:cs typeface="Arial" pitchFamily="34" charset="0"/>
              </a:rPr>
              <a:t>work.We</a:t>
            </a:r>
            <a:r>
              <a:rPr lang="en-US" dirty="0">
                <a:solidFill>
                  <a:schemeClr val="bg1"/>
                </a:solidFill>
                <a:latin typeface="Arial" pitchFamily="34" charset="0"/>
                <a:cs typeface="Arial" pitchFamily="34" charset="0"/>
              </a:rPr>
              <a:t> would also like to thank JG University for providing us with the opportunity and resources to carry out this project successfully.</a:t>
            </a:r>
          </a:p>
          <a:p>
            <a:endParaRPr lang="en-US" dirty="0">
              <a:solidFill>
                <a:schemeClr val="bg1"/>
              </a:solidFill>
              <a:latin typeface="Arial" pitchFamily="34" charset="0"/>
              <a:cs typeface="Arial" pitchFamily="34" charset="0"/>
            </a:endParaRPr>
          </a:p>
          <a:p>
            <a:r>
              <a:rPr lang="en-US" dirty="0">
                <a:solidFill>
                  <a:schemeClr val="bg1"/>
                </a:solidFill>
                <a:latin typeface="Arial" pitchFamily="34" charset="0"/>
                <a:cs typeface="Arial" pitchFamily="34" charset="0"/>
              </a:rPr>
              <a:t>A special thanks to my teammate </a:t>
            </a:r>
            <a:r>
              <a:rPr lang="en-US" dirty="0" err="1">
                <a:solidFill>
                  <a:schemeClr val="bg1"/>
                </a:solidFill>
                <a:latin typeface="Arial" pitchFamily="34" charset="0"/>
                <a:cs typeface="Arial" pitchFamily="34" charset="0"/>
              </a:rPr>
              <a:t>Sanjana</a:t>
            </a:r>
            <a:r>
              <a:rPr lang="en-US" dirty="0">
                <a:solidFill>
                  <a:schemeClr val="bg1"/>
                </a:solidFill>
                <a:latin typeface="Arial" pitchFamily="34" charset="0"/>
                <a:cs typeface="Arial" pitchFamily="34" charset="0"/>
              </a:rPr>
              <a:t> </a:t>
            </a:r>
            <a:r>
              <a:rPr lang="en-US" dirty="0" err="1">
                <a:solidFill>
                  <a:schemeClr val="bg1"/>
                </a:solidFill>
                <a:latin typeface="Arial" pitchFamily="34" charset="0"/>
                <a:cs typeface="Arial" pitchFamily="34" charset="0"/>
              </a:rPr>
              <a:t>Mevada</a:t>
            </a:r>
            <a:r>
              <a:rPr lang="en-US" dirty="0">
                <a:solidFill>
                  <a:schemeClr val="bg1"/>
                </a:solidFill>
                <a:latin typeface="Arial" pitchFamily="34" charset="0"/>
                <a:cs typeface="Arial" pitchFamily="34" charset="0"/>
              </a:rPr>
              <a:t>, whose dedication, hard work, and collaborative spirit made this project truly successful. Our teamwork and mutual understanding helped us execute every phase smoothly, and our strong bonding ensured a positive and productive environment throughout.</a:t>
            </a:r>
          </a:p>
          <a:p>
            <a:endParaRPr lang="en-US" dirty="0">
              <a:solidFill>
                <a:schemeClr val="bg1"/>
              </a:solidFill>
              <a:latin typeface="Arial" pitchFamily="34" charset="0"/>
              <a:cs typeface="Arial" pitchFamily="34" charset="0"/>
            </a:endParaRPr>
          </a:p>
          <a:p>
            <a:r>
              <a:rPr lang="en-US" dirty="0">
                <a:solidFill>
                  <a:schemeClr val="bg1"/>
                </a:solidFill>
                <a:latin typeface="Arial" pitchFamily="34" charset="0"/>
                <a:cs typeface="Arial" pitchFamily="34" charset="0"/>
              </a:rPr>
              <a:t>I, </a:t>
            </a:r>
            <a:r>
              <a:rPr lang="en-US" dirty="0" err="1">
                <a:solidFill>
                  <a:schemeClr val="bg1"/>
                </a:solidFill>
                <a:latin typeface="Arial" pitchFamily="34" charset="0"/>
                <a:cs typeface="Arial" pitchFamily="34" charset="0"/>
              </a:rPr>
              <a:t>Dhruvi</a:t>
            </a:r>
            <a:r>
              <a:rPr lang="en-US" dirty="0">
                <a:solidFill>
                  <a:schemeClr val="bg1"/>
                </a:solidFill>
                <a:latin typeface="Arial" pitchFamily="34" charset="0"/>
                <a:cs typeface="Arial" pitchFamily="34" charset="0"/>
              </a:rPr>
              <a:t> </a:t>
            </a:r>
            <a:r>
              <a:rPr lang="en-US" dirty="0" err="1">
                <a:solidFill>
                  <a:schemeClr val="bg1"/>
                </a:solidFill>
                <a:latin typeface="Arial" pitchFamily="34" charset="0"/>
                <a:cs typeface="Arial" pitchFamily="34" charset="0"/>
              </a:rPr>
              <a:t>Bhayani</a:t>
            </a:r>
            <a:r>
              <a:rPr lang="en-US" dirty="0">
                <a:solidFill>
                  <a:schemeClr val="bg1"/>
                </a:solidFill>
                <a:latin typeface="Arial" pitchFamily="34" charset="0"/>
                <a:cs typeface="Arial" pitchFamily="34" charset="0"/>
              </a:rPr>
              <a:t>, would also like to acknowledge the support from the company where I am currently working as a Trainee Software Developer. The practical knowledge, technical exposure, and guidance provided by my company greatly helped me in implementing real-world features in this project. Their mentorship and encouragement played a key role in improving the quality of our </a:t>
            </a:r>
            <a:r>
              <a:rPr lang="en-US" dirty="0" err="1">
                <a:solidFill>
                  <a:schemeClr val="bg1"/>
                </a:solidFill>
                <a:latin typeface="Arial" pitchFamily="34" charset="0"/>
                <a:cs typeface="Arial" pitchFamily="34" charset="0"/>
              </a:rPr>
              <a:t>work.Finally</a:t>
            </a:r>
            <a:r>
              <a:rPr lang="en-US" dirty="0">
                <a:solidFill>
                  <a:schemeClr val="bg1"/>
                </a:solidFill>
                <a:latin typeface="Arial" pitchFamily="34" charset="0"/>
                <a:cs typeface="Arial" pitchFamily="34" charset="0"/>
              </a:rPr>
              <a:t>, we express our appreciation to all classmates, friends, and faculty members who directly or indirectly contributed to the successful completion of this project.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ChangeArrowheads="1"/>
          </p:cNvSpPr>
          <p:nvPr/>
        </p:nvSpPr>
        <p:spPr bwMode="auto">
          <a:xfrm>
            <a:off x="228600" y="304800"/>
            <a:ext cx="3429000" cy="175432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Algerian" pitchFamily="82" charset="0"/>
                <a:cs typeface="Arial" charset="0"/>
              </a:rPr>
              <a:t>ACTIVITY FOR </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Algerian" pitchFamily="82" charset="0"/>
                <a:cs typeface="Arial" charset="0"/>
              </a:rPr>
              <a:t>ATTENDING</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Algerian" pitchFamily="82" charset="0"/>
                <a:cs typeface="Arial" charset="0"/>
              </a:rPr>
              <a:t>INTERVIEW</a:t>
            </a:r>
          </a:p>
        </p:txBody>
      </p:sp>
      <p:pic>
        <p:nvPicPr>
          <p:cNvPr id="3" name="Picture 2">
            <a:extLst>
              <a:ext uri="{FF2B5EF4-FFF2-40B4-BE49-F238E27FC236}">
                <a16:creationId xmlns:a16="http://schemas.microsoft.com/office/drawing/2014/main" id="{AF38225F-4292-460B-9C4F-2799F9399F59}"/>
              </a:ext>
            </a:extLst>
          </p:cNvPr>
          <p:cNvPicPr>
            <a:picLocks noChangeAspect="1"/>
          </p:cNvPicPr>
          <p:nvPr/>
        </p:nvPicPr>
        <p:blipFill>
          <a:blip r:embed="rId2"/>
          <a:stretch>
            <a:fillRect/>
          </a:stretch>
        </p:blipFill>
        <p:spPr>
          <a:xfrm>
            <a:off x="4114800" y="304800"/>
            <a:ext cx="4495800" cy="622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745"/>
                                        </p:tgtEl>
                                        <p:attrNameLst>
                                          <p:attrName>style.visibility</p:attrName>
                                        </p:attrNameLst>
                                      </p:cBhvr>
                                      <p:to>
                                        <p:strVal val="visible"/>
                                      </p:to>
                                    </p:set>
                                    <p:animEffect transition="in" filter="fade">
                                      <p:cBhvr>
                                        <p:cTn id="7" dur="500"/>
                                        <p:tgtEl>
                                          <p:spTgt spid="3174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457200" y="1282364"/>
          <a:ext cx="8305804" cy="5347036"/>
        </p:xfrm>
        <a:graphic>
          <a:graphicData uri="http://schemas.openxmlformats.org/drawingml/2006/table">
            <a:tbl>
              <a:tblPr/>
              <a:tblGrid>
                <a:gridCol w="2076451">
                  <a:extLst>
                    <a:ext uri="{9D8B030D-6E8A-4147-A177-3AD203B41FA5}">
                      <a16:colId xmlns:a16="http://schemas.microsoft.com/office/drawing/2014/main" val="20000"/>
                    </a:ext>
                  </a:extLst>
                </a:gridCol>
                <a:gridCol w="2076451">
                  <a:extLst>
                    <a:ext uri="{9D8B030D-6E8A-4147-A177-3AD203B41FA5}">
                      <a16:colId xmlns:a16="http://schemas.microsoft.com/office/drawing/2014/main" val="20001"/>
                    </a:ext>
                  </a:extLst>
                </a:gridCol>
                <a:gridCol w="2076451">
                  <a:extLst>
                    <a:ext uri="{9D8B030D-6E8A-4147-A177-3AD203B41FA5}">
                      <a16:colId xmlns:a16="http://schemas.microsoft.com/office/drawing/2014/main" val="20002"/>
                    </a:ext>
                  </a:extLst>
                </a:gridCol>
                <a:gridCol w="2076451">
                  <a:extLst>
                    <a:ext uri="{9D8B030D-6E8A-4147-A177-3AD203B41FA5}">
                      <a16:colId xmlns:a16="http://schemas.microsoft.com/office/drawing/2014/main" val="20003"/>
                    </a:ext>
                  </a:extLst>
                </a:gridCol>
              </a:tblGrid>
              <a:tr h="323238">
                <a:tc>
                  <a:txBody>
                    <a:bodyPr/>
                    <a:lstStyle/>
                    <a:p>
                      <a:r>
                        <a:rPr lang="en-US" sz="1600" b="1" dirty="0">
                          <a:solidFill>
                            <a:srgbClr val="FFFFFF"/>
                          </a:solidFill>
                          <a:latin typeface="Arial Narrow" pitchFamily="34" charset="0"/>
                        </a:rPr>
                        <a:t>Name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latin typeface="Arial Narrow" pitchFamily="34" charset="0"/>
                        </a:rPr>
                        <a:t>Data Type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latin typeface="Arial Narrow" pitchFamily="34" charset="0"/>
                        </a:rPr>
                        <a:t>Constraints</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latin typeface="Arial Narrow" pitchFamily="34" charset="0"/>
                        </a:rPr>
                        <a:t>Description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377110">
                <a:tc>
                  <a:txBody>
                    <a:bodyPr/>
                    <a:lstStyle/>
                    <a:p>
                      <a:r>
                        <a:rPr lang="en-US" sz="1600">
                          <a:latin typeface="Arial Narrow" pitchFamily="34" charset="0"/>
                        </a:rPr>
                        <a:t>id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BIGINT</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PK, Auto Increment</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Unique user ID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552344">
                <a:tc>
                  <a:txBody>
                    <a:bodyPr/>
                    <a:lstStyle/>
                    <a:p>
                      <a:r>
                        <a:rPr lang="en-US" sz="1600" dirty="0" err="1">
                          <a:latin typeface="Arial Narrow" pitchFamily="34" charset="0"/>
                        </a:rPr>
                        <a:t>organization_id</a:t>
                      </a:r>
                      <a:endParaRPr lang="en-US" sz="1600" dirty="0">
                        <a:latin typeface="Arial Narrow" pitchFamily="34" charset="0"/>
                      </a:endParaRP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latin typeface="Arial Narrow" pitchFamily="34" charset="0"/>
                        </a:rPr>
                        <a:t>BIGINT</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FK → organizations.id, 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Organization ID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377110">
                <a:tc>
                  <a:txBody>
                    <a:bodyPr/>
                    <a:lstStyle/>
                    <a:p>
                      <a:r>
                        <a:rPr lang="en-US" sz="1600">
                          <a:latin typeface="Arial Narrow" pitchFamily="34" charset="0"/>
                        </a:rPr>
                        <a:t>email</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VARCHAR</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Not Null, Unique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Email address</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377110">
                <a:tc>
                  <a:txBody>
                    <a:bodyPr/>
                    <a:lstStyle/>
                    <a:p>
                      <a:r>
                        <a:rPr lang="en-US" sz="1600">
                          <a:latin typeface="Arial Narrow" pitchFamily="34" charset="0"/>
                        </a:rPr>
                        <a:t>password_hash</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VARCHAR</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Hashed password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323238">
                <a:tc>
                  <a:txBody>
                    <a:bodyPr/>
                    <a:lstStyle/>
                    <a:p>
                      <a:r>
                        <a:rPr lang="en-US" sz="1600">
                          <a:latin typeface="Arial Narrow" pitchFamily="34" charset="0"/>
                        </a:rPr>
                        <a:t>full_name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VARCHAR</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Full name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r h="323238">
                <a:tc>
                  <a:txBody>
                    <a:bodyPr/>
                    <a:lstStyle/>
                    <a:p>
                      <a:r>
                        <a:rPr lang="en-US" sz="1600">
                          <a:latin typeface="Arial Narrow" pitchFamily="34" charset="0"/>
                        </a:rPr>
                        <a:t>role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ENUM</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Not Null</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User role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6"/>
                  </a:ext>
                </a:extLst>
              </a:tr>
              <a:tr h="323238">
                <a:tc>
                  <a:txBody>
                    <a:bodyPr/>
                    <a:lstStyle/>
                    <a:p>
                      <a:r>
                        <a:rPr lang="en-US" sz="1600">
                          <a:latin typeface="Arial Narrow" pitchFamily="34" charset="0"/>
                        </a:rPr>
                        <a:t>is_active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BOOLEAN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Default true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Active status</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7"/>
                  </a:ext>
                </a:extLst>
              </a:tr>
              <a:tr h="377110">
                <a:tc>
                  <a:txBody>
                    <a:bodyPr/>
                    <a:lstStyle/>
                    <a:p>
                      <a:r>
                        <a:rPr lang="en-US" sz="1600">
                          <a:latin typeface="Arial Narrow" pitchFamily="34" charset="0"/>
                        </a:rPr>
                        <a:t>invite_token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VARCHAR(128)</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Invite token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8"/>
                  </a:ext>
                </a:extLst>
              </a:tr>
              <a:tr h="323238">
                <a:tc>
                  <a:txBody>
                    <a:bodyPr/>
                    <a:lstStyle/>
                    <a:p>
                      <a:r>
                        <a:rPr lang="en-US" sz="1600">
                          <a:latin typeface="Arial Narrow" pitchFamily="34" charset="0"/>
                        </a:rPr>
                        <a:t>otp_code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VARCHAR</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OTP code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9"/>
                  </a:ext>
                </a:extLst>
              </a:tr>
              <a:tr h="377110">
                <a:tc>
                  <a:txBody>
                    <a:bodyPr/>
                    <a:lstStyle/>
                    <a:p>
                      <a:r>
                        <a:rPr lang="en-US" sz="1600">
                          <a:latin typeface="Arial Narrow" pitchFamily="34" charset="0"/>
                        </a:rPr>
                        <a:t>otp_expiry</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DATETIME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OTP expiration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10"/>
                  </a:ext>
                </a:extLst>
              </a:tr>
              <a:tr h="323238">
                <a:tc>
                  <a:txBody>
                    <a:bodyPr/>
                    <a:lstStyle/>
                    <a:p>
                      <a:r>
                        <a:rPr lang="en-US" sz="1600">
                          <a:latin typeface="Arial Narrow" pitchFamily="34" charset="0"/>
                        </a:rPr>
                        <a:t>is_verified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BOOLEAN</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Default false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Email verified</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11"/>
                  </a:ext>
                </a:extLst>
              </a:tr>
              <a:tr h="323238">
                <a:tc>
                  <a:txBody>
                    <a:bodyPr/>
                    <a:lstStyle/>
                    <a:p>
                      <a:r>
                        <a:rPr lang="en-US" sz="1600">
                          <a:latin typeface="Arial Narrow" pitchFamily="34" charset="0"/>
                        </a:rPr>
                        <a:t>reset_otp</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VARCHAR</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Nullable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Reset OTP</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12"/>
                  </a:ext>
                </a:extLst>
              </a:tr>
              <a:tr h="323238">
                <a:tc>
                  <a:txBody>
                    <a:bodyPr/>
                    <a:lstStyle/>
                    <a:p>
                      <a:r>
                        <a:rPr lang="en-US" sz="1600">
                          <a:latin typeface="Arial Narrow" pitchFamily="34" charset="0"/>
                        </a:rPr>
                        <a:t>reset_expiry</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DATETIME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err="1">
                          <a:latin typeface="Arial Narrow" pitchFamily="34" charset="0"/>
                        </a:rPr>
                        <a:t>Nullable</a:t>
                      </a:r>
                      <a:endParaRPr lang="en-US" sz="1600" dirty="0">
                        <a:latin typeface="Arial Narrow" pitchFamily="34" charset="0"/>
                      </a:endParaRP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Reset expiry</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13"/>
                  </a:ext>
                </a:extLst>
              </a:tr>
              <a:tr h="323238">
                <a:tc>
                  <a:txBody>
                    <a:bodyPr/>
                    <a:lstStyle/>
                    <a:p>
                      <a:r>
                        <a:rPr lang="en-US" sz="1600">
                          <a:latin typeface="Arial Narrow" pitchFamily="34" charset="0"/>
                        </a:rPr>
                        <a:t>created_at</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DATETIME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latin typeface="Arial Narrow" pitchFamily="34" charset="0"/>
                        </a:rPr>
                        <a:t>Default NOW</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latin typeface="Arial Narrow" pitchFamily="34" charset="0"/>
                        </a:rPr>
                        <a:t>Created date</a:t>
                      </a:r>
                    </a:p>
                  </a:txBody>
                  <a:tcPr marL="41051" marR="41051" marT="20525" marB="20525"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14"/>
                  </a:ext>
                </a:extLst>
              </a:tr>
            </a:tbl>
          </a:graphicData>
        </a:graphic>
      </p:graphicFrame>
      <p:sp>
        <p:nvSpPr>
          <p:cNvPr id="32771" name="Rectangle 3"/>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8" name="Rectangle 7"/>
          <p:cNvSpPr/>
          <p:nvPr/>
        </p:nvSpPr>
        <p:spPr>
          <a:xfrm>
            <a:off x="381000" y="762000"/>
            <a:ext cx="3048000" cy="461665"/>
          </a:xfrm>
          <a:prstGeom prst="rect">
            <a:avLst/>
          </a:prstGeom>
        </p:spPr>
        <p:txBody>
          <a:bodyPr wrap="square">
            <a:spAutoFit/>
          </a:bodyPr>
          <a:lstStyle/>
          <a:p>
            <a:pPr>
              <a:buFont typeface="Wingdings" pitchFamily="2" charset="2"/>
              <a:buChar char="Ø"/>
            </a:pPr>
            <a:r>
              <a:rPr lang="en-US" sz="2400" dirty="0">
                <a:solidFill>
                  <a:schemeClr val="bg1"/>
                </a:solidFill>
                <a:latin typeface="Algerian" pitchFamily="82" charset="0"/>
              </a:rPr>
              <a:t>  Users Table</a:t>
            </a:r>
          </a:p>
        </p:txBody>
      </p:sp>
      <p:sp>
        <p:nvSpPr>
          <p:cNvPr id="9" name="Rectangle 8"/>
          <p:cNvSpPr/>
          <p:nvPr/>
        </p:nvSpPr>
        <p:spPr>
          <a:xfrm>
            <a:off x="0" y="152400"/>
            <a:ext cx="9144000" cy="584775"/>
          </a:xfrm>
          <a:prstGeom prst="rect">
            <a:avLst/>
          </a:prstGeom>
        </p:spPr>
        <p:txBody>
          <a:bodyPr wrap="square">
            <a:spAutoFit/>
          </a:bodyPr>
          <a:lstStyle/>
          <a:p>
            <a:pPr algn="ctr"/>
            <a:r>
              <a:rPr lang="en-US" sz="3200" b="1" i="0" dirty="0">
                <a:solidFill>
                  <a:schemeClr val="bg1"/>
                </a:solidFill>
                <a:latin typeface="Algerian" pitchFamily="82" charset="0"/>
              </a:rPr>
              <a:t>DATA DICTIONARY</a:t>
            </a:r>
            <a:endParaRPr lang="en-US" sz="3200" dirty="0">
              <a:solidFill>
                <a:schemeClr val="bg1"/>
              </a:solidFill>
              <a:latin typeface="Algerian" pitchFamily="8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32771"/>
                                        </p:tgtEl>
                                        <p:attrNameLst>
                                          <p:attrName>style.visibility</p:attrName>
                                        </p:attrNameLst>
                                      </p:cBhvr>
                                      <p:to>
                                        <p:strVal val="visible"/>
                                      </p:to>
                                    </p:set>
                                    <p:animEffect transition="in" filter="fade">
                                      <p:cBhvr>
                                        <p:cTn id="11" dur="500"/>
                                        <p:tgtEl>
                                          <p:spTgt spid="3277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1" grpId="0"/>
      <p:bldP spid="8"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609600"/>
            <a:ext cx="4267200" cy="461665"/>
          </a:xfrm>
          <a:prstGeom prst="rect">
            <a:avLst/>
          </a:prstGeom>
        </p:spPr>
        <p:txBody>
          <a:bodyPr wrap="square">
            <a:spAutoFit/>
          </a:bodyPr>
          <a:lstStyle/>
          <a:p>
            <a:pPr>
              <a:buFont typeface="Wingdings" pitchFamily="2" charset="2"/>
              <a:buChar char="Ø"/>
            </a:pPr>
            <a:r>
              <a:rPr lang="en-US" sz="2400" dirty="0">
                <a:solidFill>
                  <a:schemeClr val="bg1"/>
                </a:solidFill>
                <a:latin typeface="Algerian" pitchFamily="82" charset="0"/>
              </a:rPr>
              <a:t>  Organizations Table</a:t>
            </a:r>
          </a:p>
        </p:txBody>
      </p:sp>
      <p:graphicFrame>
        <p:nvGraphicFramePr>
          <p:cNvPr id="3" name="Table 2"/>
          <p:cNvGraphicFramePr>
            <a:graphicFrameLocks noGrp="1"/>
          </p:cNvGraphicFramePr>
          <p:nvPr/>
        </p:nvGraphicFramePr>
        <p:xfrm>
          <a:off x="533400" y="1371600"/>
          <a:ext cx="8077204" cy="5105402"/>
        </p:xfrm>
        <a:graphic>
          <a:graphicData uri="http://schemas.openxmlformats.org/drawingml/2006/table">
            <a:tbl>
              <a:tblPr/>
              <a:tblGrid>
                <a:gridCol w="2019301">
                  <a:extLst>
                    <a:ext uri="{9D8B030D-6E8A-4147-A177-3AD203B41FA5}">
                      <a16:colId xmlns:a16="http://schemas.microsoft.com/office/drawing/2014/main" val="20000"/>
                    </a:ext>
                  </a:extLst>
                </a:gridCol>
                <a:gridCol w="2019299">
                  <a:extLst>
                    <a:ext uri="{9D8B030D-6E8A-4147-A177-3AD203B41FA5}">
                      <a16:colId xmlns:a16="http://schemas.microsoft.com/office/drawing/2014/main" val="20001"/>
                    </a:ext>
                  </a:extLst>
                </a:gridCol>
                <a:gridCol w="2019303">
                  <a:extLst>
                    <a:ext uri="{9D8B030D-6E8A-4147-A177-3AD203B41FA5}">
                      <a16:colId xmlns:a16="http://schemas.microsoft.com/office/drawing/2014/main" val="20002"/>
                    </a:ext>
                  </a:extLst>
                </a:gridCol>
                <a:gridCol w="2019301">
                  <a:extLst>
                    <a:ext uri="{9D8B030D-6E8A-4147-A177-3AD203B41FA5}">
                      <a16:colId xmlns:a16="http://schemas.microsoft.com/office/drawing/2014/main" val="20003"/>
                    </a:ext>
                  </a:extLst>
                </a:gridCol>
              </a:tblGrid>
              <a:tr h="689918">
                <a:tc>
                  <a:txBody>
                    <a:bodyPr/>
                    <a:lstStyle/>
                    <a:p>
                      <a:r>
                        <a:rPr lang="en-US" sz="1600" b="1" dirty="0">
                          <a:solidFill>
                            <a:srgbClr val="FFFFFF"/>
                          </a:solidFill>
                        </a:rPr>
                        <a:t>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dirty="0">
                          <a:solidFill>
                            <a:srgbClr val="FFFFFF"/>
                          </a:solidFill>
                        </a:rPr>
                        <a:t>Data Type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dirty="0">
                          <a:solidFill>
                            <a:srgbClr val="FFFFFF"/>
                          </a:solidFill>
                        </a:rPr>
                        <a:t>Constraints</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rPr>
                        <a:t>Description</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1103871">
                <a:tc>
                  <a:txBody>
                    <a:bodyPr/>
                    <a:lstStyle/>
                    <a:p>
                      <a:r>
                        <a:rPr lang="en-US" sz="1600" dirty="0"/>
                        <a:t>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BIGINT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PK Auto Increment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Organization 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1103871">
                <a:tc>
                  <a:txBody>
                    <a:bodyPr/>
                    <a:lstStyle/>
                    <a:p>
                      <a:r>
                        <a:rPr lang="en-US" sz="1600"/>
                        <a:t>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Organization 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1103871">
                <a:tc>
                  <a:txBody>
                    <a:bodyPr/>
                    <a:lstStyle/>
                    <a:p>
                      <a:r>
                        <a:rPr lang="en-US" sz="1600"/>
                        <a:t>domain</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Nullable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Email domain</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1103871">
                <a:tc>
                  <a:txBody>
                    <a:bodyPr/>
                    <a:lstStyle/>
                    <a:p>
                      <a:r>
                        <a:rPr lang="en-US" sz="1600"/>
                        <a:t>created_at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DATETIME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Default NOW</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t>Created date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bl>
          </a:graphicData>
        </a:graphic>
      </p:graphicFrame>
      <p:sp>
        <p:nvSpPr>
          <p:cNvPr id="33793"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457200" y="1295399"/>
          <a:ext cx="8229600" cy="5257799"/>
        </p:xfrm>
        <a:graphic>
          <a:graphicData uri="http://schemas.openxmlformats.org/drawingml/2006/table">
            <a:tbl>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419099">
                <a:tc>
                  <a:txBody>
                    <a:bodyPr/>
                    <a:lstStyle/>
                    <a:p>
                      <a:r>
                        <a:rPr lang="en-US" sz="1600" b="1" dirty="0">
                          <a:solidFill>
                            <a:srgbClr val="FFFFFF"/>
                          </a:solidFill>
                        </a:rPr>
                        <a:t>Name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rPr>
                        <a:t>Data Type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dirty="0">
                          <a:solidFill>
                            <a:srgbClr val="FFFFFF"/>
                          </a:solidFill>
                        </a:rPr>
                        <a:t>Constraints</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rPr>
                        <a:t>Description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426721">
                <a:tc>
                  <a:txBody>
                    <a:bodyPr/>
                    <a:lstStyle/>
                    <a:p>
                      <a:r>
                        <a:rPr lang="en-US" sz="1600" dirty="0"/>
                        <a:t>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BIGINT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PK Auto Increment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Job 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609600">
                <a:tc>
                  <a:txBody>
                    <a:bodyPr/>
                    <a:lstStyle/>
                    <a:p>
                      <a:r>
                        <a:rPr lang="en-US" sz="1600"/>
                        <a:t>organization_id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BIGINT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FK → organizations.id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Organization 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419099">
                <a:tc>
                  <a:txBody>
                    <a:bodyPr/>
                    <a:lstStyle/>
                    <a:p>
                      <a:r>
                        <a:rPr lang="en-US" sz="1600"/>
                        <a:t>created_by</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BIGINT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FK → users.id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Creator ID</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419099">
                <a:tc>
                  <a:txBody>
                    <a:bodyPr/>
                    <a:lstStyle/>
                    <a:p>
                      <a:r>
                        <a:rPr lang="en-US" sz="1600"/>
                        <a:t>title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t>VARCHAR</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Not Null</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Job title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426721">
                <a:tc>
                  <a:txBody>
                    <a:bodyPr/>
                    <a:lstStyle/>
                    <a:p>
                      <a:r>
                        <a:rPr lang="en-US" sz="1600"/>
                        <a:t>description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TEXT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Nullable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Job description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r h="419099">
                <a:tc>
                  <a:txBody>
                    <a:bodyPr/>
                    <a:lstStyle/>
                    <a:p>
                      <a:r>
                        <a:rPr lang="en-US" sz="1600"/>
                        <a:t>location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VARCHAR</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Nullable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Job location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6"/>
                  </a:ext>
                </a:extLst>
              </a:tr>
              <a:tr h="426721">
                <a:tc>
                  <a:txBody>
                    <a:bodyPr/>
                    <a:lstStyle/>
                    <a:p>
                      <a:r>
                        <a:rPr lang="en-US" sz="1600"/>
                        <a:t>employment_type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ENUM</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Nullable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Job type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7"/>
                  </a:ext>
                </a:extLst>
              </a:tr>
              <a:tr h="426721">
                <a:tc>
                  <a:txBody>
                    <a:bodyPr/>
                    <a:lstStyle/>
                    <a:p>
                      <a:r>
                        <a:rPr lang="en-US" sz="1600"/>
                        <a:t>salary_min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INTEGER</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Nullable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Minimum salary</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8"/>
                  </a:ext>
                </a:extLst>
              </a:tr>
              <a:tr h="426721">
                <a:tc>
                  <a:txBody>
                    <a:bodyPr/>
                    <a:lstStyle/>
                    <a:p>
                      <a:r>
                        <a:rPr lang="en-US" sz="1600"/>
                        <a:t>salary_max</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INTEGER</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Nullable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Maximum salary</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9"/>
                  </a:ext>
                </a:extLst>
              </a:tr>
              <a:tr h="419099">
                <a:tc>
                  <a:txBody>
                    <a:bodyPr/>
                    <a:lstStyle/>
                    <a:p>
                      <a:r>
                        <a:rPr lang="en-US" sz="1600"/>
                        <a:t>posted_at</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DATETIME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Default NOW</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t>Posted date</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10"/>
                  </a:ext>
                </a:extLst>
              </a:tr>
              <a:tr h="419099">
                <a:tc>
                  <a:txBody>
                    <a:bodyPr/>
                    <a:lstStyle/>
                    <a:p>
                      <a:r>
                        <a:rPr lang="en-US" sz="1600"/>
                        <a:t>status</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ENUM</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t>Default open</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a:t>Job status</a:t>
                      </a:r>
                    </a:p>
                  </a:txBody>
                  <a:tcPr marL="47119" marR="47119" marT="23559" marB="23559"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11"/>
                  </a:ext>
                </a:extLst>
              </a:tr>
            </a:tbl>
          </a:graphicData>
        </a:graphic>
      </p:graphicFrame>
      <p:sp>
        <p:nvSpPr>
          <p:cNvPr id="34817"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4" name="Rectangle 3"/>
          <p:cNvSpPr/>
          <p:nvPr/>
        </p:nvSpPr>
        <p:spPr>
          <a:xfrm>
            <a:off x="381000" y="685800"/>
            <a:ext cx="3048000" cy="461665"/>
          </a:xfrm>
          <a:prstGeom prst="rect">
            <a:avLst/>
          </a:prstGeom>
        </p:spPr>
        <p:txBody>
          <a:bodyPr wrap="square">
            <a:spAutoFit/>
          </a:bodyPr>
          <a:lstStyle/>
          <a:p>
            <a:pPr>
              <a:buFont typeface="Wingdings" pitchFamily="2" charset="2"/>
              <a:buChar char="Ø"/>
            </a:pPr>
            <a:r>
              <a:rPr lang="en-US" sz="2400" dirty="0">
                <a:solidFill>
                  <a:schemeClr val="bg1"/>
                </a:solidFill>
                <a:latin typeface="Algerian" pitchFamily="82" charset="0"/>
              </a:rPr>
              <a:t>  JOB Table</a:t>
            </a:r>
            <a:endParaRPr lang="en-US" sz="2400" dirty="0">
              <a:latin typeface="Algerian" pitchFamily="8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nodePh="1">
                                  <p:stCondLst>
                                    <p:cond delay="0"/>
                                  </p:stCondLst>
                                  <p:endCondLst>
                                    <p:cond evt="begin" delay="0">
                                      <p:tn val="13"/>
                                    </p:cond>
                                  </p:endCondLst>
                                  <p:childTnLst>
                                    <p:set>
                                      <p:cBhvr>
                                        <p:cTn id="14" dur="1" fill="hold">
                                          <p:stCondLst>
                                            <p:cond delay="0"/>
                                          </p:stCondLst>
                                        </p:cTn>
                                        <p:tgtEl>
                                          <p:spTgt spid="34817"/>
                                        </p:tgtEl>
                                        <p:attrNameLst>
                                          <p:attrName>style.visibility</p:attrName>
                                        </p:attrNameLst>
                                      </p:cBhvr>
                                      <p:to>
                                        <p:strVal val="visible"/>
                                      </p:to>
                                    </p:set>
                                    <p:animEffect transition="in" filter="fade">
                                      <p:cBhvr>
                                        <p:cTn id="15" dur="500"/>
                                        <p:tgtEl>
                                          <p:spTgt spid="348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7"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381000" y="1371603"/>
          <a:ext cx="8305800" cy="5181597"/>
        </p:xfrm>
        <a:graphic>
          <a:graphicData uri="http://schemas.openxmlformats.org/drawingml/2006/table">
            <a:tbl>
              <a:tblPr/>
              <a:tblGrid>
                <a:gridCol w="2076450">
                  <a:extLst>
                    <a:ext uri="{9D8B030D-6E8A-4147-A177-3AD203B41FA5}">
                      <a16:colId xmlns:a16="http://schemas.microsoft.com/office/drawing/2014/main" val="20000"/>
                    </a:ext>
                  </a:extLst>
                </a:gridCol>
                <a:gridCol w="2076450">
                  <a:extLst>
                    <a:ext uri="{9D8B030D-6E8A-4147-A177-3AD203B41FA5}">
                      <a16:colId xmlns:a16="http://schemas.microsoft.com/office/drawing/2014/main" val="20001"/>
                    </a:ext>
                  </a:extLst>
                </a:gridCol>
                <a:gridCol w="2076450">
                  <a:extLst>
                    <a:ext uri="{9D8B030D-6E8A-4147-A177-3AD203B41FA5}">
                      <a16:colId xmlns:a16="http://schemas.microsoft.com/office/drawing/2014/main" val="20002"/>
                    </a:ext>
                  </a:extLst>
                </a:gridCol>
                <a:gridCol w="2076450">
                  <a:extLst>
                    <a:ext uri="{9D8B030D-6E8A-4147-A177-3AD203B41FA5}">
                      <a16:colId xmlns:a16="http://schemas.microsoft.com/office/drawing/2014/main" val="20003"/>
                    </a:ext>
                  </a:extLst>
                </a:gridCol>
              </a:tblGrid>
              <a:tr h="601903">
                <a:tc>
                  <a:txBody>
                    <a:bodyPr/>
                    <a:lstStyle/>
                    <a:p>
                      <a:r>
                        <a:rPr lang="en-US" sz="1600" b="1" dirty="0">
                          <a:solidFill>
                            <a:srgbClr val="FFFFFF"/>
                          </a:solidFill>
                          <a:latin typeface="Arial Narrow" pitchFamily="34" charset="0"/>
                        </a:rPr>
                        <a:t>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dirty="0">
                          <a:solidFill>
                            <a:srgbClr val="FFFFFF"/>
                          </a:solidFill>
                          <a:latin typeface="Arial Narrow" pitchFamily="34" charset="0"/>
                        </a:rPr>
                        <a:t>Data Type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latin typeface="Arial Narrow" pitchFamily="34" charset="0"/>
                        </a:rPr>
                        <a:t>Constraints</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1600" b="1">
                          <a:solidFill>
                            <a:srgbClr val="FFFFFF"/>
                          </a:solidFill>
                          <a:latin typeface="Arial Narrow" pitchFamily="34" charset="0"/>
                        </a:rPr>
                        <a:t>Description</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654242">
                <a:tc>
                  <a:txBody>
                    <a:bodyPr/>
                    <a:lstStyle/>
                    <a:p>
                      <a:r>
                        <a:rPr lang="en-US" sz="1600">
                          <a:latin typeface="Arial Narrow" pitchFamily="34" charset="0"/>
                        </a:rPr>
                        <a:t>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a:latin typeface="Arial Narrow" pitchFamily="34" charset="0"/>
                        </a:rPr>
                        <a:t>BIGINT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a:latin typeface="Arial Narrow" pitchFamily="34" charset="0"/>
                        </a:rPr>
                        <a:t>PK Auto Increment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Message 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654242">
                <a:tc>
                  <a:txBody>
                    <a:bodyPr/>
                    <a:lstStyle/>
                    <a:p>
                      <a:r>
                        <a:rPr lang="en-US" sz="1600">
                          <a:latin typeface="Arial Narrow" pitchFamily="34" charset="0"/>
                        </a:rPr>
                        <a:t>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dirty="0">
                          <a:latin typeface="Arial Narrow" pitchFamily="34" charset="0"/>
                        </a:rPr>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Sender 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654242">
                <a:tc>
                  <a:txBody>
                    <a:bodyPr/>
                    <a:lstStyle/>
                    <a:p>
                      <a:r>
                        <a:rPr lang="en-US" sz="1600" dirty="0">
                          <a:latin typeface="Arial Narrow" pitchFamily="34" charset="0"/>
                        </a:rPr>
                        <a:t>email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Sender email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654242">
                <a:tc>
                  <a:txBody>
                    <a:bodyPr/>
                    <a:lstStyle/>
                    <a:p>
                      <a:r>
                        <a:rPr lang="en-US" sz="1600">
                          <a:latin typeface="Arial Narrow" pitchFamily="34" charset="0"/>
                        </a:rPr>
                        <a:t>phone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Nullable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Phone number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654242">
                <a:tc>
                  <a:txBody>
                    <a:bodyPr/>
                    <a:lstStyle/>
                    <a:p>
                      <a:r>
                        <a:rPr lang="en-US" sz="1600">
                          <a:latin typeface="Arial Narrow" pitchFamily="34" charset="0"/>
                        </a:rPr>
                        <a:t>subject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VARCHAR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Subject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r h="654242">
                <a:tc>
                  <a:txBody>
                    <a:bodyPr/>
                    <a:lstStyle/>
                    <a:p>
                      <a:r>
                        <a:rPr lang="en-US" sz="1600">
                          <a:latin typeface="Arial Narrow" pitchFamily="34" charset="0"/>
                        </a:rPr>
                        <a:t>message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TEXT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600">
                          <a:latin typeface="Arial Narrow" pitchFamily="34" charset="0"/>
                        </a:rPr>
                        <a:t>Message text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6"/>
                  </a:ext>
                </a:extLst>
              </a:tr>
              <a:tr h="654242">
                <a:tc>
                  <a:txBody>
                    <a:bodyPr/>
                    <a:lstStyle/>
                    <a:p>
                      <a:r>
                        <a:rPr lang="en-US" sz="1600">
                          <a:latin typeface="Arial Narrow" pitchFamily="34" charset="0"/>
                        </a:rPr>
                        <a:t>created_at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a:latin typeface="Arial Narrow" pitchFamily="34" charset="0"/>
                        </a:rPr>
                        <a:t>DATETIME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a:latin typeface="Arial Narrow" pitchFamily="34" charset="0"/>
                        </a:rPr>
                        <a:t>Default NOW</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600" dirty="0">
                          <a:latin typeface="Arial Narrow" pitchFamily="34" charset="0"/>
                        </a:rPr>
                        <a:t>Created date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7"/>
                  </a:ext>
                </a:extLst>
              </a:tr>
            </a:tbl>
          </a:graphicData>
        </a:graphic>
      </p:graphicFrame>
      <p:sp>
        <p:nvSpPr>
          <p:cNvPr id="35841"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5" name="Rectangle 4"/>
          <p:cNvSpPr/>
          <p:nvPr/>
        </p:nvSpPr>
        <p:spPr>
          <a:xfrm>
            <a:off x="228600" y="685800"/>
            <a:ext cx="6324600" cy="461665"/>
          </a:xfrm>
          <a:prstGeom prst="rect">
            <a:avLst/>
          </a:prstGeom>
        </p:spPr>
        <p:txBody>
          <a:bodyPr wrap="square">
            <a:spAutoFit/>
          </a:bodyPr>
          <a:lstStyle/>
          <a:p>
            <a:pPr>
              <a:buFont typeface="Wingdings" pitchFamily="2" charset="2"/>
              <a:buChar char="Ø"/>
            </a:pPr>
            <a:r>
              <a:rPr lang="en-US" sz="2400" dirty="0">
                <a:solidFill>
                  <a:schemeClr val="bg1"/>
                </a:solidFill>
                <a:latin typeface="Algerian" pitchFamily="82" charset="0"/>
              </a:rPr>
              <a:t> CONTACT MESSAGE Table</a:t>
            </a:r>
            <a:endParaRPr lang="en-US" sz="2400" dirty="0">
              <a:latin typeface="Algerian" pitchFamily="8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457198" y="1600200"/>
          <a:ext cx="8229604" cy="4876799"/>
        </p:xfrm>
        <a:graphic>
          <a:graphicData uri="http://schemas.openxmlformats.org/drawingml/2006/table">
            <a:tbl>
              <a:tblPr/>
              <a:tblGrid>
                <a:gridCol w="2057401">
                  <a:extLst>
                    <a:ext uri="{9D8B030D-6E8A-4147-A177-3AD203B41FA5}">
                      <a16:colId xmlns:a16="http://schemas.microsoft.com/office/drawing/2014/main" val="20000"/>
                    </a:ext>
                  </a:extLst>
                </a:gridCol>
                <a:gridCol w="2057401">
                  <a:extLst>
                    <a:ext uri="{9D8B030D-6E8A-4147-A177-3AD203B41FA5}">
                      <a16:colId xmlns:a16="http://schemas.microsoft.com/office/drawing/2014/main" val="20001"/>
                    </a:ext>
                  </a:extLst>
                </a:gridCol>
                <a:gridCol w="2057401">
                  <a:extLst>
                    <a:ext uri="{9D8B030D-6E8A-4147-A177-3AD203B41FA5}">
                      <a16:colId xmlns:a16="http://schemas.microsoft.com/office/drawing/2014/main" val="20002"/>
                    </a:ext>
                  </a:extLst>
                </a:gridCol>
                <a:gridCol w="2057401">
                  <a:extLst>
                    <a:ext uri="{9D8B030D-6E8A-4147-A177-3AD203B41FA5}">
                      <a16:colId xmlns:a16="http://schemas.microsoft.com/office/drawing/2014/main" val="20003"/>
                    </a:ext>
                  </a:extLst>
                </a:gridCol>
              </a:tblGrid>
              <a:tr h="643464">
                <a:tc>
                  <a:txBody>
                    <a:bodyPr/>
                    <a:lstStyle/>
                    <a:p>
                      <a:r>
                        <a:rPr lang="en-US" sz="2000" b="1" dirty="0">
                          <a:solidFill>
                            <a:srgbClr val="FFFFFF"/>
                          </a:solidFill>
                          <a:latin typeface="Arial Narrow" pitchFamily="34" charset="0"/>
                        </a:rPr>
                        <a:t>Name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2000" b="1" dirty="0">
                          <a:solidFill>
                            <a:srgbClr val="FFFFFF"/>
                          </a:solidFill>
                          <a:latin typeface="Arial Narrow" pitchFamily="34" charset="0"/>
                        </a:rPr>
                        <a:t>Data Type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2000" b="1">
                          <a:solidFill>
                            <a:srgbClr val="FFFFFF"/>
                          </a:solidFill>
                          <a:latin typeface="Arial Narrow" pitchFamily="34" charset="0"/>
                        </a:rPr>
                        <a:t>Constraints</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tc>
                  <a:txBody>
                    <a:bodyPr/>
                    <a:lstStyle/>
                    <a:p>
                      <a:r>
                        <a:rPr lang="en-US" sz="2000" b="1" dirty="0">
                          <a:solidFill>
                            <a:srgbClr val="FFFFFF"/>
                          </a:solidFill>
                          <a:latin typeface="Arial Narrow" pitchFamily="34" charset="0"/>
                        </a:rPr>
                        <a:t>Description</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846667">
                <a:tc>
                  <a:txBody>
                    <a:bodyPr/>
                    <a:lstStyle/>
                    <a:p>
                      <a:r>
                        <a:rPr lang="en-US" sz="2000" dirty="0">
                          <a:latin typeface="Arial Narrow" pitchFamily="34" charset="0"/>
                        </a:rPr>
                        <a:t>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BIGINT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PK Auto Increment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Feedback 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846667">
                <a:tc>
                  <a:txBody>
                    <a:bodyPr/>
                    <a:lstStyle/>
                    <a:p>
                      <a:r>
                        <a:rPr lang="en-US" sz="2000">
                          <a:latin typeface="Arial Narrow" pitchFamily="34" charset="0"/>
                        </a:rPr>
                        <a:t>user_id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BIGINT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FK → users.id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User ID</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846667">
                <a:tc>
                  <a:txBody>
                    <a:bodyPr/>
                    <a:lstStyle/>
                    <a:p>
                      <a:r>
                        <a:rPr lang="en-US" sz="2000">
                          <a:latin typeface="Arial Narrow" pitchFamily="34" charset="0"/>
                        </a:rPr>
                        <a:t>rating</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INTEGER</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Rating</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846667">
                <a:tc>
                  <a:txBody>
                    <a:bodyPr/>
                    <a:lstStyle/>
                    <a:p>
                      <a:r>
                        <a:rPr lang="en-US" sz="2000">
                          <a:latin typeface="Arial Narrow" pitchFamily="34" charset="0"/>
                        </a:rPr>
                        <a:t>message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TEXT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Not Null</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2000">
                          <a:latin typeface="Arial Narrow" pitchFamily="34" charset="0"/>
                        </a:rPr>
                        <a:t>Feedback text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846667">
                <a:tc>
                  <a:txBody>
                    <a:bodyPr/>
                    <a:lstStyle/>
                    <a:p>
                      <a:r>
                        <a:rPr lang="en-US" sz="2000">
                          <a:latin typeface="Arial Narrow" pitchFamily="34" charset="0"/>
                        </a:rPr>
                        <a:t>created_at</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DATETIME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a:latin typeface="Arial Narrow" pitchFamily="34" charset="0"/>
                        </a:rPr>
                        <a:t>Default NOW</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2000" dirty="0">
                          <a:latin typeface="Arial Narrow" pitchFamily="34" charset="0"/>
                        </a:rPr>
                        <a:t>Created date</a:t>
                      </a:r>
                    </a:p>
                  </a:txBody>
                  <a:tcPr marL="54187" marR="54187" marT="27093" marB="27093"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bl>
          </a:graphicData>
        </a:graphic>
      </p:graphicFrame>
      <p:sp>
        <p:nvSpPr>
          <p:cNvPr id="36865"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
        <p:nvSpPr>
          <p:cNvPr id="4" name="Rectangle 3"/>
          <p:cNvSpPr/>
          <p:nvPr/>
        </p:nvSpPr>
        <p:spPr>
          <a:xfrm>
            <a:off x="381000" y="685800"/>
            <a:ext cx="7543800" cy="461665"/>
          </a:xfrm>
          <a:prstGeom prst="rect">
            <a:avLst/>
          </a:prstGeom>
        </p:spPr>
        <p:txBody>
          <a:bodyPr wrap="square">
            <a:spAutoFit/>
          </a:bodyPr>
          <a:lstStyle/>
          <a:p>
            <a:pPr>
              <a:buFont typeface="Wingdings" pitchFamily="2" charset="2"/>
              <a:buChar char="Ø"/>
            </a:pPr>
            <a:r>
              <a:rPr lang="en-US" sz="2400" dirty="0">
                <a:solidFill>
                  <a:schemeClr val="bg1"/>
                </a:solidFill>
                <a:latin typeface="Algerian" pitchFamily="82" charset="0"/>
              </a:rPr>
              <a:t>  FEEDBACK Table</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228600"/>
            <a:ext cx="2715808" cy="584775"/>
          </a:xfrm>
          <a:prstGeom prst="rect">
            <a:avLst/>
          </a:prstGeom>
        </p:spPr>
        <p:txBody>
          <a:bodyPr wrap="none">
            <a:spAutoFit/>
          </a:bodyPr>
          <a:lstStyle/>
          <a:p>
            <a:r>
              <a:rPr lang="en-US" sz="3200" dirty="0">
                <a:solidFill>
                  <a:schemeClr val="bg1"/>
                </a:solidFill>
                <a:latin typeface="Algerian" pitchFamily="82" charset="0"/>
              </a:rPr>
              <a:t>Test cases :</a:t>
            </a:r>
          </a:p>
        </p:txBody>
      </p:sp>
      <p:sp>
        <p:nvSpPr>
          <p:cNvPr id="37889"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graphicFrame>
        <p:nvGraphicFramePr>
          <p:cNvPr id="6" name="Table 5"/>
          <p:cNvGraphicFramePr>
            <a:graphicFrameLocks noGrp="1"/>
          </p:cNvGraphicFramePr>
          <p:nvPr/>
        </p:nvGraphicFramePr>
        <p:xfrm>
          <a:off x="457197" y="914400"/>
          <a:ext cx="8153404" cy="5486399"/>
        </p:xfrm>
        <a:graphic>
          <a:graphicData uri="http://schemas.openxmlformats.org/drawingml/2006/table">
            <a:tbl>
              <a:tblPr/>
              <a:tblGrid>
                <a:gridCol w="1164772">
                  <a:extLst>
                    <a:ext uri="{9D8B030D-6E8A-4147-A177-3AD203B41FA5}">
                      <a16:colId xmlns:a16="http://schemas.microsoft.com/office/drawing/2014/main" val="20000"/>
                    </a:ext>
                  </a:extLst>
                </a:gridCol>
                <a:gridCol w="1164772">
                  <a:extLst>
                    <a:ext uri="{9D8B030D-6E8A-4147-A177-3AD203B41FA5}">
                      <a16:colId xmlns:a16="http://schemas.microsoft.com/office/drawing/2014/main" val="20001"/>
                    </a:ext>
                  </a:extLst>
                </a:gridCol>
                <a:gridCol w="1164772">
                  <a:extLst>
                    <a:ext uri="{9D8B030D-6E8A-4147-A177-3AD203B41FA5}">
                      <a16:colId xmlns:a16="http://schemas.microsoft.com/office/drawing/2014/main" val="20002"/>
                    </a:ext>
                  </a:extLst>
                </a:gridCol>
                <a:gridCol w="1164772">
                  <a:extLst>
                    <a:ext uri="{9D8B030D-6E8A-4147-A177-3AD203B41FA5}">
                      <a16:colId xmlns:a16="http://schemas.microsoft.com/office/drawing/2014/main" val="20003"/>
                    </a:ext>
                  </a:extLst>
                </a:gridCol>
                <a:gridCol w="1164772">
                  <a:extLst>
                    <a:ext uri="{9D8B030D-6E8A-4147-A177-3AD203B41FA5}">
                      <a16:colId xmlns:a16="http://schemas.microsoft.com/office/drawing/2014/main" val="20004"/>
                    </a:ext>
                  </a:extLst>
                </a:gridCol>
                <a:gridCol w="1164772">
                  <a:extLst>
                    <a:ext uri="{9D8B030D-6E8A-4147-A177-3AD203B41FA5}">
                      <a16:colId xmlns:a16="http://schemas.microsoft.com/office/drawing/2014/main" val="20005"/>
                    </a:ext>
                  </a:extLst>
                </a:gridCol>
                <a:gridCol w="1164772">
                  <a:extLst>
                    <a:ext uri="{9D8B030D-6E8A-4147-A177-3AD203B41FA5}">
                      <a16:colId xmlns:a16="http://schemas.microsoft.com/office/drawing/2014/main" val="20006"/>
                    </a:ext>
                  </a:extLst>
                </a:gridCol>
              </a:tblGrid>
              <a:tr h="466165">
                <a:tc>
                  <a:txBody>
                    <a:bodyPr/>
                    <a:lstStyle/>
                    <a:p>
                      <a:r>
                        <a:rPr lang="en-US" sz="1200" b="1" dirty="0">
                          <a:solidFill>
                            <a:srgbClr val="FFFFFF"/>
                          </a:solidFill>
                          <a:latin typeface="Arial Narrow" pitchFamily="34" charset="0"/>
                        </a:rPr>
                        <a:t>TEST CASE ID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CASE DESCRIPTION</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STEPS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DATA</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EXPECTED RESULT</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ACTUAL RESULT</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PASS/FAIL</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extLst>
                  <a:ext uri="{0D108BD9-81ED-4DB2-BD59-A6C34878D82A}">
                    <a16:rowId xmlns:a16="http://schemas.microsoft.com/office/drawing/2014/main" val="10000"/>
                  </a:ext>
                </a:extLst>
              </a:tr>
              <a:tr h="1434353">
                <a:tc>
                  <a:txBody>
                    <a:bodyPr/>
                    <a:lstStyle/>
                    <a:p>
                      <a:r>
                        <a:rPr lang="en-US" sz="1200">
                          <a:latin typeface="Arial Narrow" pitchFamily="34" charset="0"/>
                        </a:rPr>
                        <a:t>1</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dirty="0">
                          <a:latin typeface="Arial Narrow" pitchFamily="34" charset="0"/>
                        </a:rPr>
                        <a:t>Valid Registration</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1.Go to register</a:t>
                      </a:r>
                      <a:endParaRPr lang="en-US" sz="1200">
                        <a:latin typeface="Arial Narrow" pitchFamily="34" charset="0"/>
                      </a:endParaRPr>
                    </a:p>
                    <a:p>
                      <a:pPr algn="l" rtl="0"/>
                      <a:r>
                        <a:rPr lang="en-US" sz="1200" b="0" i="0">
                          <a:solidFill>
                            <a:srgbClr val="000000"/>
                          </a:solidFill>
                          <a:latin typeface="Arial Narrow" pitchFamily="34" charset="0"/>
                        </a:rPr>
                        <a:t>2.Enter name</a:t>
                      </a:r>
                      <a:endParaRPr lang="en-US" sz="1200">
                        <a:latin typeface="Arial Narrow" pitchFamily="34" charset="0"/>
                      </a:endParaRPr>
                    </a:p>
                    <a:p>
                      <a:pPr algn="l" rtl="0"/>
                      <a:r>
                        <a:rPr lang="en-US" sz="1200" b="0" i="0">
                          <a:solidFill>
                            <a:srgbClr val="000000"/>
                          </a:solidFill>
                          <a:latin typeface="Arial Narrow" pitchFamily="34" charset="0"/>
                        </a:rPr>
                        <a:t>3.Enter email</a:t>
                      </a:r>
                      <a:endParaRPr lang="en-US" sz="1200">
                        <a:latin typeface="Arial Narrow" pitchFamily="34" charset="0"/>
                      </a:endParaRPr>
                    </a:p>
                    <a:p>
                      <a:pPr algn="l" rtl="0"/>
                      <a:r>
                        <a:rPr lang="en-US" sz="1200" b="0" i="0">
                          <a:solidFill>
                            <a:srgbClr val="000000"/>
                          </a:solidFill>
                          <a:latin typeface="Arial Narrow" pitchFamily="34" charset="0"/>
                        </a:rPr>
                        <a:t>4.Enter password</a:t>
                      </a:r>
                      <a:endParaRPr lang="en-US" sz="1200">
                        <a:latin typeface="Arial Narrow" pitchFamily="34" charset="0"/>
                      </a:endParaRPr>
                    </a:p>
                    <a:p>
                      <a:pPr algn="l" rtl="0"/>
                      <a:r>
                        <a:rPr lang="en-US" sz="1200" b="0" i="0">
                          <a:solidFill>
                            <a:srgbClr val="000000"/>
                          </a:solidFill>
                          <a:latin typeface="Arial Narrow" pitchFamily="34" charset="0"/>
                        </a:rPr>
                        <a:t>5.Click Register</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Name=Dhruvi</a:t>
                      </a:r>
                      <a:endParaRPr lang="en-US" sz="1200">
                        <a:latin typeface="Arial Narrow" pitchFamily="34" charset="0"/>
                      </a:endParaRPr>
                    </a:p>
                    <a:p>
                      <a:pPr algn="l" rtl="0"/>
                      <a:r>
                        <a:rPr lang="en-US" sz="1200" b="0" i="0">
                          <a:solidFill>
                            <a:srgbClr val="000000"/>
                          </a:solidFill>
                          <a:latin typeface="Arial Narrow" pitchFamily="34" charset="0"/>
                        </a:rPr>
                        <a:t>Email=dhruvi@gmail.com</a:t>
                      </a:r>
                      <a:endParaRPr lang="en-US" sz="1200">
                        <a:latin typeface="Arial Narrow" pitchFamily="34" charset="0"/>
                      </a:endParaRPr>
                    </a:p>
                    <a:p>
                      <a:pPr algn="l" rtl="0"/>
                      <a:r>
                        <a:rPr lang="en-US" sz="1200" b="0" i="0">
                          <a:solidFill>
                            <a:srgbClr val="000000"/>
                          </a:solidFill>
                          <a:latin typeface="Arial Narrow" pitchFamily="34" charset="0"/>
                        </a:rPr>
                        <a:t>Password=Dhruvi@123</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User should register successfully</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Pass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1004047">
                <a:tc>
                  <a:txBody>
                    <a:bodyPr/>
                    <a:lstStyle/>
                    <a:p>
                      <a:r>
                        <a:rPr lang="en-US" sz="1200">
                          <a:latin typeface="Arial Narrow" pitchFamily="34" charset="0"/>
                        </a:rPr>
                        <a:t>2</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Invalid Email Registration</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pPr algn="l" rtl="0"/>
                      <a:r>
                        <a:rPr lang="en-US" sz="1200" b="0" i="0" dirty="0">
                          <a:solidFill>
                            <a:srgbClr val="000000"/>
                          </a:solidFill>
                          <a:latin typeface="Arial Narrow" pitchFamily="34" charset="0"/>
                        </a:rPr>
                        <a:t>1.Go to register</a:t>
                      </a:r>
                      <a:endParaRPr lang="en-US" sz="1200" dirty="0">
                        <a:latin typeface="Arial Narrow" pitchFamily="34" charset="0"/>
                      </a:endParaRPr>
                    </a:p>
                    <a:p>
                      <a:pPr algn="l" rtl="0"/>
                      <a:r>
                        <a:rPr lang="en-US" sz="1200" b="0" i="0" dirty="0">
                          <a:solidFill>
                            <a:srgbClr val="000000"/>
                          </a:solidFill>
                          <a:latin typeface="Arial Narrow" pitchFamily="34" charset="0"/>
                        </a:rPr>
                        <a:t>2.Enter invalid email</a:t>
                      </a:r>
                      <a:endParaRPr lang="en-US" sz="1200" dirty="0">
                        <a:latin typeface="Arial Narrow" pitchFamily="34" charset="0"/>
                      </a:endParaRPr>
                    </a:p>
                    <a:p>
                      <a:pPr algn="l" rtl="0"/>
                      <a:r>
                        <a:rPr lang="en-US" sz="1200" b="0" i="0" dirty="0">
                          <a:solidFill>
                            <a:srgbClr val="000000"/>
                          </a:solidFill>
                          <a:latin typeface="Arial Narrow" pitchFamily="34" charset="0"/>
                        </a:rPr>
                        <a:t>3.Click Register</a:t>
                      </a:r>
                      <a:endParaRPr lang="en-US" sz="1200" dirty="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Email=dhruvi@com</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Show invalid email error</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As expected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Pass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1004047">
                <a:tc>
                  <a:txBody>
                    <a:bodyPr/>
                    <a:lstStyle/>
                    <a:p>
                      <a:r>
                        <a:rPr lang="en-US" sz="1200">
                          <a:latin typeface="Arial Narrow" pitchFamily="34" charset="0"/>
                        </a:rPr>
                        <a:t>3</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Valid Login</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1.Go to login</a:t>
                      </a:r>
                      <a:endParaRPr lang="en-US" sz="1200">
                        <a:latin typeface="Arial Narrow" pitchFamily="34" charset="0"/>
                      </a:endParaRPr>
                    </a:p>
                    <a:p>
                      <a:pPr algn="l" rtl="0"/>
                      <a:r>
                        <a:rPr lang="en-US" sz="1200" b="0" i="0">
                          <a:solidFill>
                            <a:srgbClr val="000000"/>
                          </a:solidFill>
                          <a:latin typeface="Arial Narrow" pitchFamily="34" charset="0"/>
                        </a:rPr>
                        <a:t>2.Enter email</a:t>
                      </a:r>
                      <a:endParaRPr lang="en-US" sz="1200">
                        <a:latin typeface="Arial Narrow" pitchFamily="34" charset="0"/>
                      </a:endParaRPr>
                    </a:p>
                    <a:p>
                      <a:pPr algn="l" rtl="0"/>
                      <a:r>
                        <a:rPr lang="en-US" sz="1200" b="0" i="0">
                          <a:solidFill>
                            <a:srgbClr val="000000"/>
                          </a:solidFill>
                          <a:latin typeface="Arial Narrow" pitchFamily="34" charset="0"/>
                        </a:rPr>
                        <a:t>3.Enter password</a:t>
                      </a:r>
                      <a:endParaRPr lang="en-US" sz="1200">
                        <a:latin typeface="Arial Narrow" pitchFamily="34" charset="0"/>
                      </a:endParaRPr>
                    </a:p>
                    <a:p>
                      <a:pPr algn="l" rtl="0"/>
                      <a:r>
                        <a:rPr lang="en-US" sz="1200" b="0" i="0">
                          <a:solidFill>
                            <a:srgbClr val="000000"/>
                          </a:solidFill>
                          <a:latin typeface="Arial Narrow" pitchFamily="34" charset="0"/>
                        </a:rPr>
                        <a:t>4.Click Login</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Email=dhruvi@gmail.com</a:t>
                      </a:r>
                      <a:endParaRPr lang="en-US" sz="1200">
                        <a:latin typeface="Arial Narrow" pitchFamily="34" charset="0"/>
                      </a:endParaRPr>
                    </a:p>
                    <a:p>
                      <a:pPr algn="l" rtl="0"/>
                      <a:r>
                        <a:rPr lang="en-US" sz="1200" b="0" i="0">
                          <a:solidFill>
                            <a:srgbClr val="000000"/>
                          </a:solidFill>
                          <a:latin typeface="Arial Narrow" pitchFamily="34" charset="0"/>
                        </a:rPr>
                        <a:t>Password=Dhruvi@123</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Login successful</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Pass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896470">
                <a:tc>
                  <a:txBody>
                    <a:bodyPr/>
                    <a:lstStyle/>
                    <a:p>
                      <a:r>
                        <a:rPr lang="en-US" sz="1200">
                          <a:latin typeface="Arial Narrow" pitchFamily="34" charset="0"/>
                        </a:rPr>
                        <a:t>4</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Invalid Password Login</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pPr algn="l" rtl="0"/>
                      <a:r>
                        <a:rPr lang="en-US" sz="1200" b="0" i="0">
                          <a:solidFill>
                            <a:srgbClr val="000000"/>
                          </a:solidFill>
                          <a:latin typeface="Arial Narrow" pitchFamily="34" charset="0"/>
                        </a:rPr>
                        <a:t>1.Go to login</a:t>
                      </a:r>
                      <a:endParaRPr lang="en-US" sz="1200">
                        <a:latin typeface="Arial Narrow" pitchFamily="34" charset="0"/>
                      </a:endParaRPr>
                    </a:p>
                    <a:p>
                      <a:pPr algn="l" rtl="0"/>
                      <a:r>
                        <a:rPr lang="en-US" sz="1200" b="0" i="0">
                          <a:solidFill>
                            <a:srgbClr val="000000"/>
                          </a:solidFill>
                          <a:latin typeface="Arial Narrow" pitchFamily="34" charset="0"/>
                        </a:rPr>
                        <a:t>2.Enter email</a:t>
                      </a:r>
                      <a:endParaRPr lang="en-US" sz="1200">
                        <a:latin typeface="Arial Narrow" pitchFamily="34" charset="0"/>
                      </a:endParaRPr>
                    </a:p>
                    <a:p>
                      <a:pPr algn="l" rtl="0"/>
                      <a:r>
                        <a:rPr lang="en-US" sz="1200" b="0" i="0">
                          <a:solidFill>
                            <a:srgbClr val="000000"/>
                          </a:solidFill>
                          <a:latin typeface="Arial Narrow" pitchFamily="34" charset="0"/>
                        </a:rPr>
                        <a:t>3.Enter wrong password</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Password=Wrong@123</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Show incorrect password message</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As expected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Pass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681317">
                <a:tc>
                  <a:txBody>
                    <a:bodyPr/>
                    <a:lstStyle/>
                    <a:p>
                      <a:r>
                        <a:rPr lang="en-US" sz="1200">
                          <a:latin typeface="Arial Narrow" pitchFamily="34" charset="0"/>
                        </a:rPr>
                        <a:t>5</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Apply for Job</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1.Login</a:t>
                      </a:r>
                      <a:endParaRPr lang="en-US" sz="1200">
                        <a:latin typeface="Arial Narrow" pitchFamily="34" charset="0"/>
                      </a:endParaRPr>
                    </a:p>
                    <a:p>
                      <a:pPr algn="l" rtl="0"/>
                      <a:r>
                        <a:rPr lang="en-US" sz="1200" b="0" i="0">
                          <a:solidFill>
                            <a:srgbClr val="000000"/>
                          </a:solidFill>
                          <a:latin typeface="Arial Narrow" pitchFamily="34" charset="0"/>
                        </a:rPr>
                        <a:t>2.Open job</a:t>
                      </a:r>
                      <a:endParaRPr lang="en-US" sz="1200">
                        <a:latin typeface="Arial Narrow" pitchFamily="34" charset="0"/>
                      </a:endParaRPr>
                    </a:p>
                    <a:p>
                      <a:pPr algn="l" rtl="0"/>
                      <a:r>
                        <a:rPr lang="en-US" sz="1200" b="0" i="0">
                          <a:solidFill>
                            <a:srgbClr val="000000"/>
                          </a:solidFill>
                          <a:latin typeface="Arial Narrow" pitchFamily="34" charset="0"/>
                        </a:rPr>
                        <a:t>3.Click apply</a:t>
                      </a:r>
                      <a:endParaRPr lang="en-US" sz="1200">
                        <a:latin typeface="Arial Narrow" pitchFamily="34" charset="0"/>
                      </a:endParaRP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JobID=101</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Application submitted successfully</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dirty="0">
                          <a:latin typeface="Arial Narrow" pitchFamily="34" charset="0"/>
                        </a:rPr>
                        <a:t>Pass</a:t>
                      </a:r>
                    </a:p>
                  </a:txBody>
                  <a:tcPr marL="26562" marR="26562" marT="13281" marB="13281"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bl>
          </a:graphicData>
        </a:graphic>
      </p:graphicFrame>
      <p:sp>
        <p:nvSpPr>
          <p:cNvPr id="3789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457197" y="762001"/>
          <a:ext cx="8077202" cy="5562600"/>
        </p:xfrm>
        <a:graphic>
          <a:graphicData uri="http://schemas.openxmlformats.org/drawingml/2006/table">
            <a:tbl>
              <a:tblPr/>
              <a:tblGrid>
                <a:gridCol w="1153886">
                  <a:extLst>
                    <a:ext uri="{9D8B030D-6E8A-4147-A177-3AD203B41FA5}">
                      <a16:colId xmlns:a16="http://schemas.microsoft.com/office/drawing/2014/main" val="20000"/>
                    </a:ext>
                  </a:extLst>
                </a:gridCol>
                <a:gridCol w="1153886">
                  <a:extLst>
                    <a:ext uri="{9D8B030D-6E8A-4147-A177-3AD203B41FA5}">
                      <a16:colId xmlns:a16="http://schemas.microsoft.com/office/drawing/2014/main" val="20001"/>
                    </a:ext>
                  </a:extLst>
                </a:gridCol>
                <a:gridCol w="1153886">
                  <a:extLst>
                    <a:ext uri="{9D8B030D-6E8A-4147-A177-3AD203B41FA5}">
                      <a16:colId xmlns:a16="http://schemas.microsoft.com/office/drawing/2014/main" val="20002"/>
                    </a:ext>
                  </a:extLst>
                </a:gridCol>
                <a:gridCol w="1153886">
                  <a:extLst>
                    <a:ext uri="{9D8B030D-6E8A-4147-A177-3AD203B41FA5}">
                      <a16:colId xmlns:a16="http://schemas.microsoft.com/office/drawing/2014/main" val="20003"/>
                    </a:ext>
                  </a:extLst>
                </a:gridCol>
                <a:gridCol w="1153886">
                  <a:extLst>
                    <a:ext uri="{9D8B030D-6E8A-4147-A177-3AD203B41FA5}">
                      <a16:colId xmlns:a16="http://schemas.microsoft.com/office/drawing/2014/main" val="20004"/>
                    </a:ext>
                  </a:extLst>
                </a:gridCol>
                <a:gridCol w="1153886">
                  <a:extLst>
                    <a:ext uri="{9D8B030D-6E8A-4147-A177-3AD203B41FA5}">
                      <a16:colId xmlns:a16="http://schemas.microsoft.com/office/drawing/2014/main" val="20005"/>
                    </a:ext>
                  </a:extLst>
                </a:gridCol>
                <a:gridCol w="1153886">
                  <a:extLst>
                    <a:ext uri="{9D8B030D-6E8A-4147-A177-3AD203B41FA5}">
                      <a16:colId xmlns:a16="http://schemas.microsoft.com/office/drawing/2014/main" val="20006"/>
                    </a:ext>
                  </a:extLst>
                </a:gridCol>
              </a:tblGrid>
              <a:tr h="463551">
                <a:tc>
                  <a:txBody>
                    <a:bodyPr/>
                    <a:lstStyle/>
                    <a:p>
                      <a:r>
                        <a:rPr lang="en-US" sz="1200" b="1" dirty="0">
                          <a:solidFill>
                            <a:srgbClr val="FFFFFF"/>
                          </a:solidFill>
                          <a:latin typeface="Arial Narrow" pitchFamily="34" charset="0"/>
                        </a:rPr>
                        <a:t>TEST CASE ID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CASE DESCRIPTION</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STEPS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TEST DATA</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EXPECTED RESULT</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ACTUAL RESULT</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tc>
                  <a:txBody>
                    <a:bodyPr/>
                    <a:lstStyle/>
                    <a:p>
                      <a:r>
                        <a:rPr lang="en-US" sz="1200" b="1">
                          <a:solidFill>
                            <a:srgbClr val="FFFFFF"/>
                          </a:solidFill>
                          <a:latin typeface="Arial Narrow" pitchFamily="34" charset="0"/>
                        </a:rPr>
                        <a:t>PASS/FAIL</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F3B69"/>
                    </a:solidFill>
                  </a:tcPr>
                </a:tc>
                <a:extLst>
                  <a:ext uri="{0D108BD9-81ED-4DB2-BD59-A6C34878D82A}">
                    <a16:rowId xmlns:a16="http://schemas.microsoft.com/office/drawing/2014/main" val="10000"/>
                  </a:ext>
                </a:extLst>
              </a:tr>
              <a:tr h="784469">
                <a:tc>
                  <a:txBody>
                    <a:bodyPr/>
                    <a:lstStyle/>
                    <a:p>
                      <a:r>
                        <a:rPr lang="en-US" sz="1200">
                          <a:latin typeface="Arial Narrow" pitchFamily="34" charset="0"/>
                        </a:rPr>
                        <a:t>6</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Duplicate Job Apply</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1.Login</a:t>
                      </a:r>
                      <a:endParaRPr lang="en-US" sz="1200">
                        <a:latin typeface="Arial Narrow" pitchFamily="34" charset="0"/>
                      </a:endParaRPr>
                    </a:p>
                    <a:p>
                      <a:pPr algn="l" rtl="0"/>
                      <a:r>
                        <a:rPr lang="en-US" sz="1200" b="0" i="0">
                          <a:solidFill>
                            <a:srgbClr val="000000"/>
                          </a:solidFill>
                          <a:latin typeface="Arial Narrow" pitchFamily="34" charset="0"/>
                        </a:rPr>
                        <a:t>2.Apply again</a:t>
                      </a:r>
                      <a:endParaRPr lang="en-US" sz="1200">
                        <a:latin typeface="Arial Narrow" pitchFamily="34" charset="0"/>
                      </a:endParaRP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Already applied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Show duplicate application message</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Pass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784469">
                <a:tc>
                  <a:txBody>
                    <a:bodyPr/>
                    <a:lstStyle/>
                    <a:p>
                      <a:r>
                        <a:rPr lang="en-US" sz="1200">
                          <a:latin typeface="Arial Narrow" pitchFamily="34" charset="0"/>
                        </a:rPr>
                        <a:t>7</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Resume Upload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pPr algn="l" rtl="0"/>
                      <a:r>
                        <a:rPr lang="en-US" sz="1200" b="0" i="0">
                          <a:solidFill>
                            <a:srgbClr val="000000"/>
                          </a:solidFill>
                          <a:latin typeface="Arial Narrow" pitchFamily="34" charset="0"/>
                        </a:rPr>
                        <a:t>1.Login</a:t>
                      </a:r>
                      <a:endParaRPr lang="en-US" sz="1200">
                        <a:latin typeface="Arial Narrow" pitchFamily="34" charset="0"/>
                      </a:endParaRPr>
                    </a:p>
                    <a:p>
                      <a:pPr algn="l" rtl="0"/>
                      <a:r>
                        <a:rPr lang="en-US" sz="1200" b="0" i="0">
                          <a:solidFill>
                            <a:srgbClr val="000000"/>
                          </a:solidFill>
                          <a:latin typeface="Arial Narrow" pitchFamily="34" charset="0"/>
                        </a:rPr>
                        <a:t>2.Go to profile</a:t>
                      </a:r>
                      <a:endParaRPr lang="en-US" sz="1200">
                        <a:latin typeface="Arial Narrow" pitchFamily="34" charset="0"/>
                      </a:endParaRPr>
                    </a:p>
                    <a:p>
                      <a:pPr algn="l" rtl="0"/>
                      <a:r>
                        <a:rPr lang="en-US" sz="1200" b="0" i="0">
                          <a:solidFill>
                            <a:srgbClr val="000000"/>
                          </a:solidFill>
                          <a:latin typeface="Arial Narrow" pitchFamily="34" charset="0"/>
                        </a:rPr>
                        <a:t>3.Upload resume</a:t>
                      </a:r>
                      <a:endParaRPr lang="en-US" sz="1200">
                        <a:latin typeface="Arial Narrow" pitchFamily="34" charset="0"/>
                      </a:endParaRP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dirty="0">
                          <a:latin typeface="Arial Narrow" pitchFamily="34" charset="0"/>
                        </a:rPr>
                        <a:t>resume.pdf</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dirty="0">
                          <a:latin typeface="Arial Narrow" pitchFamily="34" charset="0"/>
                        </a:rPr>
                        <a:t>Resume uploaded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As expected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Pass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2"/>
                  </a:ext>
                </a:extLst>
              </a:tr>
              <a:tr h="784469">
                <a:tc>
                  <a:txBody>
                    <a:bodyPr/>
                    <a:lstStyle/>
                    <a:p>
                      <a:r>
                        <a:rPr lang="en-US" sz="1200">
                          <a:latin typeface="Arial Narrow" pitchFamily="34" charset="0"/>
                        </a:rPr>
                        <a:t>8</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Create Job (HR)</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1.Login HR</a:t>
                      </a:r>
                      <a:endParaRPr lang="en-US" sz="1200">
                        <a:latin typeface="Arial Narrow" pitchFamily="34" charset="0"/>
                      </a:endParaRPr>
                    </a:p>
                    <a:p>
                      <a:pPr algn="l" rtl="0"/>
                      <a:r>
                        <a:rPr lang="en-US" sz="1200" b="0" i="0">
                          <a:solidFill>
                            <a:srgbClr val="000000"/>
                          </a:solidFill>
                          <a:latin typeface="Arial Narrow" pitchFamily="34" charset="0"/>
                        </a:rPr>
                        <a:t>2.Create job</a:t>
                      </a:r>
                      <a:endParaRPr lang="en-US" sz="1200">
                        <a:latin typeface="Arial Narrow" pitchFamily="34" charset="0"/>
                      </a:endParaRPr>
                    </a:p>
                    <a:p>
                      <a:pPr algn="l" rtl="0"/>
                      <a:r>
                        <a:rPr lang="en-US" sz="1200" b="0" i="0">
                          <a:solidFill>
                            <a:srgbClr val="000000"/>
                          </a:solidFill>
                          <a:latin typeface="Arial Narrow" pitchFamily="34" charset="0"/>
                        </a:rPr>
                        <a:t>3.Enter details</a:t>
                      </a:r>
                      <a:endParaRPr lang="en-US" sz="1200">
                        <a:latin typeface="Arial Narrow" pitchFamily="34" charset="0"/>
                      </a:endParaRPr>
                    </a:p>
                    <a:p>
                      <a:pPr algn="l" rtl="0"/>
                      <a:r>
                        <a:rPr lang="en-US" sz="1200" b="0" i="0">
                          <a:solidFill>
                            <a:srgbClr val="000000"/>
                          </a:solidFill>
                          <a:latin typeface="Arial Narrow" pitchFamily="34" charset="0"/>
                        </a:rPr>
                        <a:t>4.Save</a:t>
                      </a:r>
                      <a:endParaRPr lang="en-US" sz="1200">
                        <a:latin typeface="Arial Narrow" pitchFamily="34" charset="0"/>
                      </a:endParaRP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Title=Software Engineer</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Job created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Pass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1319334">
                <a:tc>
                  <a:txBody>
                    <a:bodyPr/>
                    <a:lstStyle/>
                    <a:p>
                      <a:r>
                        <a:rPr lang="en-US" sz="1200">
                          <a:latin typeface="Arial Narrow" pitchFamily="34" charset="0"/>
                        </a:rPr>
                        <a:t>9</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Shortlist Candidate</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pPr algn="l" rtl="0"/>
                      <a:r>
                        <a:rPr lang="en-US" sz="1200" b="0" i="0">
                          <a:solidFill>
                            <a:srgbClr val="000000"/>
                          </a:solidFill>
                          <a:latin typeface="Arial Narrow" pitchFamily="34" charset="0"/>
                        </a:rPr>
                        <a:t>1.Login HR</a:t>
                      </a:r>
                      <a:endParaRPr lang="en-US" sz="1200">
                        <a:latin typeface="Arial Narrow" pitchFamily="34" charset="0"/>
                      </a:endParaRPr>
                    </a:p>
                    <a:p>
                      <a:pPr algn="l" rtl="0"/>
                      <a:r>
                        <a:rPr lang="en-US" sz="1200" b="0" i="0">
                          <a:solidFill>
                            <a:srgbClr val="000000"/>
                          </a:solidFill>
                          <a:latin typeface="Arial Narrow" pitchFamily="34" charset="0"/>
                        </a:rPr>
                        <a:t>2.Open applications</a:t>
                      </a:r>
                      <a:endParaRPr lang="en-US" sz="1200">
                        <a:latin typeface="Arial Narrow" pitchFamily="34" charset="0"/>
                      </a:endParaRPr>
                    </a:p>
                    <a:p>
                      <a:pPr algn="l" rtl="0"/>
                      <a:r>
                        <a:rPr lang="en-US" sz="1200" b="0" i="0">
                          <a:solidFill>
                            <a:srgbClr val="000000"/>
                          </a:solidFill>
                          <a:latin typeface="Arial Narrow" pitchFamily="34" charset="0"/>
                        </a:rPr>
                        <a:t>3.Select candidate</a:t>
                      </a:r>
                      <a:endParaRPr lang="en-US" sz="1200">
                        <a:latin typeface="Arial Narrow" pitchFamily="34" charset="0"/>
                      </a:endParaRPr>
                    </a:p>
                    <a:p>
                      <a:pPr algn="l" rtl="0"/>
                      <a:r>
                        <a:rPr lang="en-US" sz="1200" b="0" i="0">
                          <a:solidFill>
                            <a:srgbClr val="000000"/>
                          </a:solidFill>
                          <a:latin typeface="Arial Narrow" pitchFamily="34" charset="0"/>
                        </a:rPr>
                        <a:t>4.Change status</a:t>
                      </a:r>
                      <a:endParaRPr lang="en-US" sz="1200">
                        <a:latin typeface="Arial Narrow" pitchFamily="34" charset="0"/>
                      </a:endParaRP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Status=Shortlisted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Status updated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As expected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tc>
                  <a:txBody>
                    <a:bodyPr/>
                    <a:lstStyle/>
                    <a:p>
                      <a:r>
                        <a:rPr lang="en-US" sz="1200">
                          <a:latin typeface="Arial Narrow" pitchFamily="34" charset="0"/>
                        </a:rPr>
                        <a:t>Pass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0004"/>
                  </a:ext>
                </a:extLst>
              </a:tr>
              <a:tr h="1426308">
                <a:tc>
                  <a:txBody>
                    <a:bodyPr/>
                    <a:lstStyle/>
                    <a:p>
                      <a:r>
                        <a:rPr lang="en-US" sz="1200">
                          <a:latin typeface="Arial Narrow" pitchFamily="34" charset="0"/>
                        </a:rPr>
                        <a:t>10</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Schedule Interview</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pPr algn="l" rtl="0"/>
                      <a:r>
                        <a:rPr lang="en-US" sz="1200" b="0" i="0">
                          <a:solidFill>
                            <a:srgbClr val="000000"/>
                          </a:solidFill>
                          <a:latin typeface="Arial Narrow" pitchFamily="34" charset="0"/>
                        </a:rPr>
                        <a:t>1.Login HR</a:t>
                      </a:r>
                      <a:endParaRPr lang="en-US" sz="1200">
                        <a:latin typeface="Arial Narrow" pitchFamily="34" charset="0"/>
                      </a:endParaRPr>
                    </a:p>
                    <a:p>
                      <a:pPr algn="l" rtl="0"/>
                      <a:r>
                        <a:rPr lang="en-US" sz="1200" b="0" i="0">
                          <a:solidFill>
                            <a:srgbClr val="000000"/>
                          </a:solidFill>
                          <a:latin typeface="Arial Narrow" pitchFamily="34" charset="0"/>
                        </a:rPr>
                        <a:t>2.Open candidate</a:t>
                      </a:r>
                      <a:endParaRPr lang="en-US" sz="1200">
                        <a:latin typeface="Arial Narrow" pitchFamily="34" charset="0"/>
                      </a:endParaRPr>
                    </a:p>
                    <a:p>
                      <a:pPr algn="l" rtl="0"/>
                      <a:r>
                        <a:rPr lang="en-US" sz="1200" b="0" i="0">
                          <a:solidFill>
                            <a:srgbClr val="000000"/>
                          </a:solidFill>
                          <a:latin typeface="Arial Narrow" pitchFamily="34" charset="0"/>
                        </a:rPr>
                        <a:t>3.Select interview</a:t>
                      </a:r>
                      <a:endParaRPr lang="en-US" sz="1200">
                        <a:latin typeface="Arial Narrow" pitchFamily="34" charset="0"/>
                      </a:endParaRPr>
                    </a:p>
                    <a:p>
                      <a:pPr algn="l" rtl="0"/>
                      <a:r>
                        <a:rPr lang="en-US" sz="1200" b="0" i="0">
                          <a:solidFill>
                            <a:srgbClr val="000000"/>
                          </a:solidFill>
                          <a:latin typeface="Arial Narrow" pitchFamily="34" charset="0"/>
                        </a:rPr>
                        <a:t>4.Set date &amp; time</a:t>
                      </a:r>
                      <a:endParaRPr lang="en-US" sz="1200">
                        <a:latin typeface="Arial Narrow" pitchFamily="34" charset="0"/>
                      </a:endParaRPr>
                    </a:p>
                    <a:p>
                      <a:pPr algn="l" rtl="0"/>
                      <a:r>
                        <a:rPr lang="en-US" sz="1200" b="0" i="0">
                          <a:solidFill>
                            <a:srgbClr val="000000"/>
                          </a:solidFill>
                          <a:latin typeface="Arial Narrow" pitchFamily="34" charset="0"/>
                        </a:rPr>
                        <a:t>5.Save</a:t>
                      </a:r>
                      <a:endParaRPr lang="en-US" sz="1200">
                        <a:latin typeface="Arial Narrow" pitchFamily="34" charset="0"/>
                      </a:endParaRP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25 Feb 2025, 2PM</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Interview scheduled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a:latin typeface="Arial Narrow" pitchFamily="34" charset="0"/>
                        </a:rPr>
                        <a:t>As expected</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tc>
                  <a:txBody>
                    <a:bodyPr/>
                    <a:lstStyle/>
                    <a:p>
                      <a:r>
                        <a:rPr lang="en-US" sz="1200" dirty="0">
                          <a:latin typeface="Arial Narrow" pitchFamily="34" charset="0"/>
                        </a:rPr>
                        <a:t>Pass</a:t>
                      </a:r>
                    </a:p>
                  </a:txBody>
                  <a:tcPr marL="26051" marR="26051" marT="13026" marB="13026" anchor="ctr">
                    <a:lnL w="12668" cap="flat" cmpd="sng" algn="ctr">
                      <a:solidFill>
                        <a:srgbClr val="FFFFFF"/>
                      </a:solidFill>
                      <a:prstDash val="solid"/>
                      <a:round/>
                      <a:headEnd type="none" w="med" len="med"/>
                      <a:tailEnd type="none" w="med" len="med"/>
                    </a:lnL>
                    <a:lnR w="12668" cap="flat" cmpd="sng" algn="ctr">
                      <a:solidFill>
                        <a:srgbClr val="FFFFFF"/>
                      </a:solidFill>
                      <a:prstDash val="solid"/>
                      <a:round/>
                      <a:headEnd type="none" w="med" len="med"/>
                      <a:tailEnd type="none" w="med" len="med"/>
                    </a:lnR>
                    <a:lnT w="12668" cap="flat" cmpd="sng" algn="ctr">
                      <a:solidFill>
                        <a:srgbClr val="FFFFFF"/>
                      </a:solidFill>
                      <a:prstDash val="solid"/>
                      <a:round/>
                      <a:headEnd type="none" w="med" len="med"/>
                      <a:tailEnd type="none" w="med" len="med"/>
                    </a:lnT>
                    <a:lnB w="12668" cap="flat" cmpd="sng" algn="ctr">
                      <a:solidFill>
                        <a:srgbClr val="FFFFFF"/>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bl>
          </a:graphicData>
        </a:graphic>
      </p:graphicFrame>
      <p:sp>
        <p:nvSpPr>
          <p:cNvPr id="38913"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AutoShape 2" descr="• Home Pag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9940" name="AutoShape 4" descr="• Home Pag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9942" name="AutoShape 6" descr="• Home Pag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9944" name="AutoShape 8" descr="• Home Pag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6" name="Picture 5" descr="ppp.jpeg"/>
          <p:cNvPicPr>
            <a:picLocks noChangeAspect="1"/>
          </p:cNvPicPr>
          <p:nvPr/>
        </p:nvPicPr>
        <p:blipFill>
          <a:blip r:embed="rId2"/>
          <a:stretch>
            <a:fillRect/>
          </a:stretch>
        </p:blipFill>
        <p:spPr>
          <a:xfrm>
            <a:off x="533400" y="914401"/>
            <a:ext cx="8153400" cy="5562599"/>
          </a:xfrm>
          <a:prstGeom prst="rect">
            <a:avLst/>
          </a:prstGeom>
        </p:spPr>
      </p:pic>
      <p:sp>
        <p:nvSpPr>
          <p:cNvPr id="7" name="Rectangle 6"/>
          <p:cNvSpPr/>
          <p:nvPr/>
        </p:nvSpPr>
        <p:spPr>
          <a:xfrm>
            <a:off x="0" y="152400"/>
            <a:ext cx="9144000" cy="584775"/>
          </a:xfrm>
          <a:prstGeom prst="rect">
            <a:avLst/>
          </a:prstGeom>
        </p:spPr>
        <p:txBody>
          <a:bodyPr wrap="square">
            <a:spAutoFit/>
          </a:bodyPr>
          <a:lstStyle/>
          <a:p>
            <a:pPr algn="ctr"/>
            <a:r>
              <a:rPr lang="en-US" sz="3200" dirty="0">
                <a:solidFill>
                  <a:schemeClr val="bg1"/>
                </a:solidFill>
                <a:latin typeface="Algerian" pitchFamily="82" charset="0"/>
              </a:rPr>
              <a:t>HOME PAGE: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iiii.jpeg"/>
          <p:cNvPicPr>
            <a:picLocks noChangeAspect="1"/>
          </p:cNvPicPr>
          <p:nvPr/>
        </p:nvPicPr>
        <p:blipFill>
          <a:blip r:embed="rId2"/>
          <a:stretch>
            <a:fillRect/>
          </a:stretch>
        </p:blipFill>
        <p:spPr>
          <a:xfrm>
            <a:off x="381000" y="990600"/>
            <a:ext cx="8305800" cy="5562600"/>
          </a:xfrm>
          <a:prstGeom prst="rect">
            <a:avLst/>
          </a:prstGeom>
        </p:spPr>
      </p:pic>
      <p:sp>
        <p:nvSpPr>
          <p:cNvPr id="3" name="Rectangle 2"/>
          <p:cNvSpPr/>
          <p:nvPr/>
        </p:nvSpPr>
        <p:spPr>
          <a:xfrm>
            <a:off x="0" y="152400"/>
            <a:ext cx="9144000" cy="584775"/>
          </a:xfrm>
          <a:prstGeom prst="rect">
            <a:avLst/>
          </a:prstGeom>
        </p:spPr>
        <p:txBody>
          <a:bodyPr wrap="square">
            <a:spAutoFit/>
          </a:bodyPr>
          <a:lstStyle/>
          <a:p>
            <a:pPr algn="ctr"/>
            <a:r>
              <a:rPr lang="en-US" sz="3200" dirty="0">
                <a:solidFill>
                  <a:schemeClr val="bg1"/>
                </a:solidFill>
                <a:latin typeface="Algerian" pitchFamily="82" charset="0"/>
              </a:rPr>
              <a:t>VIEW ALL OPEN JOBS PAGE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0800" y="152400"/>
            <a:ext cx="3581400" cy="707886"/>
          </a:xfrm>
          <a:prstGeom prst="rect">
            <a:avLst/>
          </a:prstGeom>
        </p:spPr>
        <p:txBody>
          <a:bodyPr wrap="square">
            <a:spAutoFit/>
          </a:bodyPr>
          <a:lstStyle/>
          <a:p>
            <a:pPr algn="ctr"/>
            <a:r>
              <a:rPr lang="en-US" sz="4000" b="1" dirty="0">
                <a:solidFill>
                  <a:schemeClr val="bg1"/>
                </a:solidFill>
                <a:latin typeface="Algerian" pitchFamily="82" charset="0"/>
              </a:rPr>
              <a:t>INDEX</a:t>
            </a:r>
            <a:endParaRPr lang="en-US" sz="4000" dirty="0">
              <a:solidFill>
                <a:schemeClr val="bg1"/>
              </a:solidFill>
              <a:latin typeface="Algerian" pitchFamily="82" charset="0"/>
            </a:endParaRPr>
          </a:p>
        </p:txBody>
      </p:sp>
      <p:graphicFrame>
        <p:nvGraphicFramePr>
          <p:cNvPr id="3" name="Table 34">
            <a:extLst>
              <a:ext uri="{FF2B5EF4-FFF2-40B4-BE49-F238E27FC236}">
                <a16:creationId xmlns:a16="http://schemas.microsoft.com/office/drawing/2014/main" id="{7634AD98-856F-495D-8031-9714B05E6C3F}"/>
              </a:ext>
            </a:extLst>
          </p:cNvPr>
          <p:cNvGraphicFramePr>
            <a:graphicFrameLocks noGrp="1"/>
          </p:cNvGraphicFramePr>
          <p:nvPr>
            <p:extLst>
              <p:ext uri="{D42A27DB-BD31-4B8C-83A1-F6EECF244321}">
                <p14:modId xmlns:p14="http://schemas.microsoft.com/office/powerpoint/2010/main" val="1553423716"/>
              </p:ext>
            </p:extLst>
          </p:nvPr>
        </p:nvGraphicFramePr>
        <p:xfrm>
          <a:off x="609600" y="914400"/>
          <a:ext cx="8000999" cy="5562599"/>
        </p:xfrm>
        <a:graphic>
          <a:graphicData uri="http://schemas.openxmlformats.org/drawingml/2006/table">
            <a:tbl>
              <a:tblPr firstRow="1" bandRow="1">
                <a:tableStyleId>{5C22544A-7EE6-4342-B048-85BDC9FD1C3A}</a:tableStyleId>
              </a:tblPr>
              <a:tblGrid>
                <a:gridCol w="1594045">
                  <a:extLst>
                    <a:ext uri="{9D8B030D-6E8A-4147-A177-3AD203B41FA5}">
                      <a16:colId xmlns:a16="http://schemas.microsoft.com/office/drawing/2014/main" val="1084147610"/>
                    </a:ext>
                  </a:extLst>
                </a:gridCol>
                <a:gridCol w="4620404">
                  <a:extLst>
                    <a:ext uri="{9D8B030D-6E8A-4147-A177-3AD203B41FA5}">
                      <a16:colId xmlns:a16="http://schemas.microsoft.com/office/drawing/2014/main" val="4132166188"/>
                    </a:ext>
                  </a:extLst>
                </a:gridCol>
                <a:gridCol w="1786550">
                  <a:extLst>
                    <a:ext uri="{9D8B030D-6E8A-4147-A177-3AD203B41FA5}">
                      <a16:colId xmlns:a16="http://schemas.microsoft.com/office/drawing/2014/main" val="381050838"/>
                    </a:ext>
                  </a:extLst>
                </a:gridCol>
              </a:tblGrid>
              <a:tr h="427892">
                <a:tc>
                  <a:txBody>
                    <a:bodyPr/>
                    <a:lstStyle/>
                    <a:p>
                      <a:pPr algn="ctr"/>
                      <a:r>
                        <a:rPr lang="en-US" sz="1800" dirty="0"/>
                        <a:t>SERIAL NO.</a:t>
                      </a:r>
                      <a:endParaRPr lang="en-US" dirty="0"/>
                    </a:p>
                  </a:txBody>
                  <a:tcPr>
                    <a:solidFill>
                      <a:schemeClr val="bg1">
                        <a:lumMod val="75000"/>
                      </a:schemeClr>
                    </a:solidFill>
                  </a:tcPr>
                </a:tc>
                <a:tc>
                  <a:txBody>
                    <a:bodyPr/>
                    <a:lstStyle/>
                    <a:p>
                      <a:pPr algn="ctr"/>
                      <a:r>
                        <a:rPr lang="en-US" dirty="0"/>
                        <a:t>TOPIC NAME</a:t>
                      </a:r>
                    </a:p>
                  </a:txBody>
                  <a:tcPr>
                    <a:solidFill>
                      <a:schemeClr val="bg1">
                        <a:lumMod val="75000"/>
                      </a:schemeClr>
                    </a:solidFill>
                  </a:tcPr>
                </a:tc>
                <a:tc>
                  <a:txBody>
                    <a:bodyPr/>
                    <a:lstStyle/>
                    <a:p>
                      <a:pPr algn="ctr"/>
                      <a:r>
                        <a:rPr lang="en-US" dirty="0"/>
                        <a:t>PAGE NO.</a:t>
                      </a:r>
                    </a:p>
                  </a:txBody>
                  <a:tcPr>
                    <a:solidFill>
                      <a:schemeClr val="bg1">
                        <a:lumMod val="75000"/>
                      </a:schemeClr>
                    </a:solidFill>
                  </a:tcPr>
                </a:tc>
                <a:extLst>
                  <a:ext uri="{0D108BD9-81ED-4DB2-BD59-A6C34878D82A}">
                    <a16:rowId xmlns:a16="http://schemas.microsoft.com/office/drawing/2014/main" val="2195893861"/>
                  </a:ext>
                </a:extLst>
              </a:tr>
              <a:tr h="2032489">
                <a:tc>
                  <a:txBody>
                    <a:bodyPr/>
                    <a:lstStyle/>
                    <a:p>
                      <a:pPr algn="ctr"/>
                      <a:r>
                        <a:rPr lang="en-US" dirty="0"/>
                        <a:t>1</a:t>
                      </a:r>
                    </a:p>
                  </a:txBody>
                  <a:tcPr>
                    <a:solidFill>
                      <a:schemeClr val="bg1">
                        <a:lumMod val="75000"/>
                      </a:schemeClr>
                    </a:solidFill>
                  </a:tcPr>
                </a:tc>
                <a:tc>
                  <a:txBody>
                    <a:bodyPr/>
                    <a:lstStyle/>
                    <a:p>
                      <a:pPr algn="l"/>
                      <a:r>
                        <a:rPr lang="en-US" dirty="0"/>
                        <a:t>PROJECT PROFILE</a:t>
                      </a:r>
                    </a:p>
                    <a:p>
                      <a:pPr marL="742950" lvl="1" indent="-285750" algn="l">
                        <a:buFont typeface="Arial" panose="020B0604020202020204" pitchFamily="34" charset="0"/>
                        <a:buChar char="•"/>
                      </a:pPr>
                      <a:r>
                        <a:rPr lang="en-US" dirty="0"/>
                        <a:t>INTRODUCTION TO PROJECT</a:t>
                      </a:r>
                    </a:p>
                    <a:p>
                      <a:pPr marL="742950" lvl="1" indent="-285750" algn="l">
                        <a:buFont typeface="Arial" panose="020B0604020202020204" pitchFamily="34" charset="0"/>
                        <a:buChar char="•"/>
                      </a:pPr>
                      <a:r>
                        <a:rPr lang="en-US" dirty="0"/>
                        <a:t>EXISTING SYSTEM</a:t>
                      </a:r>
                    </a:p>
                    <a:p>
                      <a:pPr marL="742950" lvl="1" indent="-285750" algn="l">
                        <a:buFont typeface="Arial" panose="020B0604020202020204" pitchFamily="34" charset="0"/>
                        <a:buChar char="•"/>
                      </a:pPr>
                      <a:r>
                        <a:rPr lang="en-US" dirty="0"/>
                        <a:t>PROPOSED SYSTEM</a:t>
                      </a:r>
                    </a:p>
                    <a:p>
                      <a:pPr marL="742950" lvl="1" indent="-285750" algn="l">
                        <a:buFont typeface="Arial" panose="020B0604020202020204" pitchFamily="34" charset="0"/>
                        <a:buChar char="•"/>
                      </a:pPr>
                      <a:r>
                        <a:rPr lang="en-US" dirty="0"/>
                        <a:t>TOOLS AND TECHNOLOGY</a:t>
                      </a:r>
                    </a:p>
                    <a:p>
                      <a:pPr marL="742950" lvl="1" indent="-285750" algn="l">
                        <a:buFont typeface="Arial" panose="020B0604020202020204" pitchFamily="34" charset="0"/>
                        <a:buChar char="•"/>
                      </a:pPr>
                      <a:r>
                        <a:rPr lang="en-US" dirty="0"/>
                        <a:t>MODULES</a:t>
                      </a:r>
                    </a:p>
                  </a:txBody>
                  <a:tcPr>
                    <a:solidFill>
                      <a:schemeClr val="bg1">
                        <a:lumMod val="75000"/>
                      </a:schemeClr>
                    </a:solidFill>
                  </a:tcPr>
                </a:tc>
                <a:tc>
                  <a:txBody>
                    <a:bodyPr/>
                    <a:lstStyle/>
                    <a:p>
                      <a:r>
                        <a:rPr lang="en-US" dirty="0"/>
                        <a:t>3 to 9</a:t>
                      </a:r>
                    </a:p>
                  </a:txBody>
                  <a:tcPr>
                    <a:solidFill>
                      <a:schemeClr val="bg1">
                        <a:lumMod val="75000"/>
                      </a:schemeClr>
                    </a:solidFill>
                  </a:tcPr>
                </a:tc>
                <a:extLst>
                  <a:ext uri="{0D108BD9-81ED-4DB2-BD59-A6C34878D82A}">
                    <a16:rowId xmlns:a16="http://schemas.microsoft.com/office/drawing/2014/main" val="3386264360"/>
                  </a:ext>
                </a:extLst>
              </a:tr>
              <a:tr h="427892">
                <a:tc>
                  <a:txBody>
                    <a:bodyPr/>
                    <a:lstStyle/>
                    <a:p>
                      <a:pPr algn="ctr"/>
                      <a:r>
                        <a:rPr lang="en-US" dirty="0"/>
                        <a:t>2</a:t>
                      </a:r>
                    </a:p>
                  </a:txBody>
                  <a:tcPr>
                    <a:solidFill>
                      <a:schemeClr val="bg1">
                        <a:lumMod val="75000"/>
                      </a:schemeClr>
                    </a:solidFill>
                  </a:tcPr>
                </a:tc>
                <a:tc>
                  <a:txBody>
                    <a:bodyPr/>
                    <a:lstStyle/>
                    <a:p>
                      <a:pPr algn="l"/>
                      <a:r>
                        <a:rPr lang="en-US" dirty="0"/>
                        <a:t>SYSTEM FLOW</a:t>
                      </a:r>
                    </a:p>
                  </a:txBody>
                  <a:tcPr>
                    <a:solidFill>
                      <a:schemeClr val="bg1">
                        <a:lumMod val="75000"/>
                      </a:schemeClr>
                    </a:solidFill>
                  </a:tcPr>
                </a:tc>
                <a:tc>
                  <a:txBody>
                    <a:bodyPr/>
                    <a:lstStyle/>
                    <a:p>
                      <a:r>
                        <a:rPr lang="en-US" dirty="0"/>
                        <a:t>10</a:t>
                      </a:r>
                    </a:p>
                  </a:txBody>
                  <a:tcPr>
                    <a:solidFill>
                      <a:schemeClr val="bg1">
                        <a:lumMod val="75000"/>
                      </a:schemeClr>
                    </a:solidFill>
                  </a:tcPr>
                </a:tc>
                <a:extLst>
                  <a:ext uri="{0D108BD9-81ED-4DB2-BD59-A6C34878D82A}">
                    <a16:rowId xmlns:a16="http://schemas.microsoft.com/office/drawing/2014/main" val="2638104082"/>
                  </a:ext>
                </a:extLst>
              </a:tr>
              <a:tr h="1390650">
                <a:tc>
                  <a:txBody>
                    <a:bodyPr/>
                    <a:lstStyle/>
                    <a:p>
                      <a:pPr algn="ctr"/>
                      <a:r>
                        <a:rPr lang="en-US" dirty="0"/>
                        <a:t>3</a:t>
                      </a:r>
                    </a:p>
                  </a:txBody>
                  <a:tcPr>
                    <a:solidFill>
                      <a:schemeClr val="bg1">
                        <a:lumMod val="75000"/>
                      </a:schemeClr>
                    </a:solidFill>
                  </a:tcPr>
                </a:tc>
                <a:tc>
                  <a:txBody>
                    <a:bodyPr/>
                    <a:lstStyle/>
                    <a:p>
                      <a:pPr algn="l"/>
                      <a:r>
                        <a:rPr lang="en-US" dirty="0"/>
                        <a:t>UML DIAGRAM</a:t>
                      </a:r>
                    </a:p>
                    <a:p>
                      <a:pPr marL="742950" lvl="1" indent="-285750" algn="l">
                        <a:buFont typeface="Arial" panose="020B0604020202020204" pitchFamily="34" charset="0"/>
                        <a:buChar char="•"/>
                      </a:pPr>
                      <a:r>
                        <a:rPr lang="en-US" dirty="0"/>
                        <a:t>USE-CASE</a:t>
                      </a:r>
                    </a:p>
                    <a:p>
                      <a:pPr marL="742950" lvl="1" indent="-285750" algn="l">
                        <a:buFont typeface="Arial" panose="020B0604020202020204" pitchFamily="34" charset="0"/>
                        <a:buChar char="•"/>
                      </a:pPr>
                      <a:r>
                        <a:rPr lang="en-US" dirty="0"/>
                        <a:t>CLASS</a:t>
                      </a:r>
                    </a:p>
                    <a:p>
                      <a:pPr marL="742950" lvl="1" indent="-285750" algn="l">
                        <a:buFont typeface="Arial" panose="020B0604020202020204" pitchFamily="34" charset="0"/>
                        <a:buChar char="•"/>
                      </a:pPr>
                      <a:r>
                        <a:rPr lang="en-US" dirty="0"/>
                        <a:t>ACTIVITY</a:t>
                      </a:r>
                    </a:p>
                  </a:txBody>
                  <a:tcPr>
                    <a:solidFill>
                      <a:schemeClr val="bg1">
                        <a:lumMod val="75000"/>
                      </a:schemeClr>
                    </a:solidFill>
                  </a:tcPr>
                </a:tc>
                <a:tc>
                  <a:txBody>
                    <a:bodyPr/>
                    <a:lstStyle/>
                    <a:p>
                      <a:r>
                        <a:rPr lang="en-US"/>
                        <a:t>11 TO 19</a:t>
                      </a:r>
                      <a:endParaRPr lang="en-US" dirty="0"/>
                    </a:p>
                  </a:txBody>
                  <a:tcPr>
                    <a:solidFill>
                      <a:schemeClr val="bg1">
                        <a:lumMod val="75000"/>
                      </a:schemeClr>
                    </a:solidFill>
                  </a:tcPr>
                </a:tc>
                <a:extLst>
                  <a:ext uri="{0D108BD9-81ED-4DB2-BD59-A6C34878D82A}">
                    <a16:rowId xmlns:a16="http://schemas.microsoft.com/office/drawing/2014/main" val="3132953441"/>
                  </a:ext>
                </a:extLst>
              </a:tr>
              <a:tr h="427892">
                <a:tc>
                  <a:txBody>
                    <a:bodyPr/>
                    <a:lstStyle/>
                    <a:p>
                      <a:pPr algn="ctr"/>
                      <a:r>
                        <a:rPr lang="en-US" dirty="0"/>
                        <a:t>4</a:t>
                      </a:r>
                    </a:p>
                  </a:txBody>
                  <a:tcPr>
                    <a:solidFill>
                      <a:schemeClr val="bg1">
                        <a:lumMod val="75000"/>
                      </a:schemeClr>
                    </a:solidFill>
                  </a:tcPr>
                </a:tc>
                <a:tc>
                  <a:txBody>
                    <a:bodyPr/>
                    <a:lstStyle/>
                    <a:p>
                      <a:pPr algn="l"/>
                      <a:r>
                        <a:rPr lang="en-US" dirty="0"/>
                        <a:t>DATA DICTIONARY</a:t>
                      </a:r>
                    </a:p>
                  </a:txBody>
                  <a:tcPr>
                    <a:solidFill>
                      <a:schemeClr val="bg1">
                        <a:lumMod val="75000"/>
                      </a:schemeClr>
                    </a:solidFill>
                  </a:tcPr>
                </a:tc>
                <a:tc>
                  <a:txBody>
                    <a:bodyPr/>
                    <a:lstStyle/>
                    <a:p>
                      <a:r>
                        <a:rPr lang="en-US" dirty="0"/>
                        <a:t>20 TO 24</a:t>
                      </a:r>
                    </a:p>
                  </a:txBody>
                  <a:tcPr>
                    <a:solidFill>
                      <a:schemeClr val="bg1">
                        <a:lumMod val="75000"/>
                      </a:schemeClr>
                    </a:solidFill>
                  </a:tcPr>
                </a:tc>
                <a:extLst>
                  <a:ext uri="{0D108BD9-81ED-4DB2-BD59-A6C34878D82A}">
                    <a16:rowId xmlns:a16="http://schemas.microsoft.com/office/drawing/2014/main" val="4110270083"/>
                  </a:ext>
                </a:extLst>
              </a:tr>
              <a:tr h="427892">
                <a:tc>
                  <a:txBody>
                    <a:bodyPr/>
                    <a:lstStyle/>
                    <a:p>
                      <a:pPr algn="ctr"/>
                      <a:r>
                        <a:rPr lang="en-US" dirty="0"/>
                        <a:t>5</a:t>
                      </a:r>
                    </a:p>
                  </a:txBody>
                  <a:tcPr>
                    <a:solidFill>
                      <a:schemeClr val="bg1">
                        <a:lumMod val="75000"/>
                      </a:schemeClr>
                    </a:solidFill>
                  </a:tcPr>
                </a:tc>
                <a:tc>
                  <a:txBody>
                    <a:bodyPr/>
                    <a:lstStyle/>
                    <a:p>
                      <a:pPr algn="l"/>
                      <a:r>
                        <a:rPr lang="en-US" dirty="0"/>
                        <a:t>CONCLUSION</a:t>
                      </a:r>
                    </a:p>
                  </a:txBody>
                  <a:tcPr>
                    <a:solidFill>
                      <a:schemeClr val="bg1">
                        <a:lumMod val="75000"/>
                      </a:schemeClr>
                    </a:solidFill>
                  </a:tcPr>
                </a:tc>
                <a:tc>
                  <a:txBody>
                    <a:bodyPr/>
                    <a:lstStyle/>
                    <a:p>
                      <a:r>
                        <a:rPr lang="en-US" dirty="0"/>
                        <a:t>25</a:t>
                      </a:r>
                    </a:p>
                  </a:txBody>
                  <a:tcPr>
                    <a:solidFill>
                      <a:schemeClr val="bg1">
                        <a:lumMod val="75000"/>
                      </a:schemeClr>
                    </a:solidFill>
                  </a:tcPr>
                </a:tc>
                <a:extLst>
                  <a:ext uri="{0D108BD9-81ED-4DB2-BD59-A6C34878D82A}">
                    <a16:rowId xmlns:a16="http://schemas.microsoft.com/office/drawing/2014/main" val="1294830385"/>
                  </a:ext>
                </a:extLst>
              </a:tr>
              <a:tr h="427892">
                <a:tc>
                  <a:txBody>
                    <a:bodyPr/>
                    <a:lstStyle/>
                    <a:p>
                      <a:pPr algn="ctr"/>
                      <a:r>
                        <a:rPr lang="en-US" dirty="0"/>
                        <a:t>6</a:t>
                      </a:r>
                    </a:p>
                  </a:txBody>
                  <a:tcPr>
                    <a:solidFill>
                      <a:schemeClr val="bg1">
                        <a:lumMod val="75000"/>
                      </a:schemeClr>
                    </a:solidFill>
                  </a:tcPr>
                </a:tc>
                <a:tc>
                  <a:txBody>
                    <a:bodyPr/>
                    <a:lstStyle/>
                    <a:p>
                      <a:pPr algn="l"/>
                      <a:r>
                        <a:rPr lang="en-US" dirty="0"/>
                        <a:t>BIBILIOGRAPHY</a:t>
                      </a:r>
                    </a:p>
                  </a:txBody>
                  <a:tcPr>
                    <a:solidFill>
                      <a:schemeClr val="bg1">
                        <a:lumMod val="75000"/>
                      </a:schemeClr>
                    </a:solidFill>
                  </a:tcPr>
                </a:tc>
                <a:tc>
                  <a:txBody>
                    <a:bodyPr/>
                    <a:lstStyle/>
                    <a:p>
                      <a:r>
                        <a:rPr lang="en-US" dirty="0"/>
                        <a:t>26</a:t>
                      </a:r>
                    </a:p>
                  </a:txBody>
                  <a:tcPr>
                    <a:solidFill>
                      <a:schemeClr val="bg1">
                        <a:lumMod val="75000"/>
                      </a:schemeClr>
                    </a:solidFill>
                  </a:tcPr>
                </a:tc>
                <a:extLst>
                  <a:ext uri="{0D108BD9-81ED-4DB2-BD59-A6C34878D82A}">
                    <a16:rowId xmlns:a16="http://schemas.microsoft.com/office/drawing/2014/main" val="410554548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2400"/>
            <a:ext cx="9144000" cy="584775"/>
          </a:xfrm>
          <a:prstGeom prst="rect">
            <a:avLst/>
          </a:prstGeom>
        </p:spPr>
        <p:txBody>
          <a:bodyPr wrap="square">
            <a:spAutoFit/>
          </a:bodyPr>
          <a:lstStyle/>
          <a:p>
            <a:pPr algn="ctr"/>
            <a:r>
              <a:rPr lang="en-US" sz="3200" dirty="0">
                <a:solidFill>
                  <a:schemeClr val="bg1"/>
                </a:solidFill>
                <a:latin typeface="Algerian" pitchFamily="82" charset="0"/>
              </a:rPr>
              <a:t>SERCH JOB PAGE </a:t>
            </a:r>
          </a:p>
        </p:txBody>
      </p:sp>
      <p:pic>
        <p:nvPicPr>
          <p:cNvPr id="3" name="Picture 2" descr="sss.jpeg"/>
          <p:cNvPicPr>
            <a:picLocks noChangeAspect="1"/>
          </p:cNvPicPr>
          <p:nvPr/>
        </p:nvPicPr>
        <p:blipFill>
          <a:blip r:embed="rId2"/>
          <a:stretch>
            <a:fillRect/>
          </a:stretch>
        </p:blipFill>
        <p:spPr>
          <a:xfrm>
            <a:off x="381000" y="990600"/>
            <a:ext cx="8458200" cy="556259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2400"/>
            <a:ext cx="9144000" cy="584775"/>
          </a:xfrm>
          <a:prstGeom prst="rect">
            <a:avLst/>
          </a:prstGeom>
        </p:spPr>
        <p:txBody>
          <a:bodyPr wrap="square">
            <a:spAutoFit/>
          </a:bodyPr>
          <a:lstStyle/>
          <a:p>
            <a:pPr algn="ctr"/>
            <a:r>
              <a:rPr lang="en-US" sz="3200" dirty="0">
                <a:solidFill>
                  <a:schemeClr val="bg1"/>
                </a:solidFill>
                <a:latin typeface="Algerian" pitchFamily="82" charset="0"/>
              </a:rPr>
              <a:t>JOB DETAIL PAGE </a:t>
            </a:r>
          </a:p>
        </p:txBody>
      </p:sp>
      <p:pic>
        <p:nvPicPr>
          <p:cNvPr id="3" name="Picture 2" descr="aaaa.jpeg"/>
          <p:cNvPicPr>
            <a:picLocks noChangeAspect="1"/>
          </p:cNvPicPr>
          <p:nvPr/>
        </p:nvPicPr>
        <p:blipFill>
          <a:blip r:embed="rId2"/>
          <a:srcRect l="15658" t="12471" r="15814" b="3793"/>
          <a:stretch>
            <a:fillRect/>
          </a:stretch>
        </p:blipFill>
        <p:spPr>
          <a:xfrm>
            <a:off x="381000" y="990600"/>
            <a:ext cx="8422531" cy="507511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04800"/>
            <a:ext cx="9144000" cy="584775"/>
          </a:xfrm>
          <a:prstGeom prst="rect">
            <a:avLst/>
          </a:prstGeom>
        </p:spPr>
        <p:txBody>
          <a:bodyPr wrap="square">
            <a:spAutoFit/>
          </a:bodyPr>
          <a:lstStyle/>
          <a:p>
            <a:pPr algn="ctr"/>
            <a:r>
              <a:rPr lang="en-US" sz="3200" dirty="0">
                <a:solidFill>
                  <a:schemeClr val="bg1"/>
                </a:solidFill>
                <a:latin typeface="Algerian" pitchFamily="82" charset="0"/>
              </a:rPr>
              <a:t>Organization Registration from</a:t>
            </a:r>
          </a:p>
        </p:txBody>
      </p:sp>
      <p:pic>
        <p:nvPicPr>
          <p:cNvPr id="4" name="Picture 3" descr="cc.jpeg"/>
          <p:cNvPicPr>
            <a:picLocks noChangeAspect="1"/>
          </p:cNvPicPr>
          <p:nvPr/>
        </p:nvPicPr>
        <p:blipFill>
          <a:blip r:embed="rId2"/>
          <a:stretch>
            <a:fillRect/>
          </a:stretch>
        </p:blipFill>
        <p:spPr>
          <a:xfrm>
            <a:off x="381000" y="1295400"/>
            <a:ext cx="8382000" cy="50292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ORGANIZATION DASHBOARD</a:t>
            </a:r>
          </a:p>
        </p:txBody>
      </p:sp>
      <p:pic>
        <p:nvPicPr>
          <p:cNvPr id="3" name="Picture 2" descr="mmmm.jpeg"/>
          <p:cNvPicPr>
            <a:picLocks noChangeAspect="1"/>
          </p:cNvPicPr>
          <p:nvPr/>
        </p:nvPicPr>
        <p:blipFill>
          <a:blip r:embed="rId2"/>
          <a:stretch>
            <a:fillRect/>
          </a:stretch>
        </p:blipFill>
        <p:spPr>
          <a:xfrm>
            <a:off x="457200" y="1447800"/>
            <a:ext cx="8229600" cy="499491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04800"/>
            <a:ext cx="9144000" cy="584775"/>
          </a:xfrm>
          <a:prstGeom prst="rect">
            <a:avLst/>
          </a:prstGeom>
        </p:spPr>
        <p:txBody>
          <a:bodyPr wrap="square">
            <a:spAutoFit/>
          </a:bodyPr>
          <a:lstStyle/>
          <a:p>
            <a:pPr algn="ctr"/>
            <a:r>
              <a:rPr lang="en-US" sz="3200" dirty="0">
                <a:solidFill>
                  <a:schemeClr val="bg1"/>
                </a:solidFill>
                <a:latin typeface="Algerian" pitchFamily="82" charset="0"/>
              </a:rPr>
              <a:t>CREATE JOB PAGE</a:t>
            </a:r>
          </a:p>
        </p:txBody>
      </p:sp>
      <p:pic>
        <p:nvPicPr>
          <p:cNvPr id="3" name="Picture 2" descr="zzzz.jpeg"/>
          <p:cNvPicPr>
            <a:picLocks noChangeAspect="1"/>
          </p:cNvPicPr>
          <p:nvPr/>
        </p:nvPicPr>
        <p:blipFill>
          <a:blip r:embed="rId2"/>
          <a:stretch>
            <a:fillRect/>
          </a:stretch>
        </p:blipFill>
        <p:spPr>
          <a:xfrm>
            <a:off x="533400" y="1295400"/>
            <a:ext cx="8001000" cy="510540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04800"/>
            <a:ext cx="9144000" cy="584775"/>
          </a:xfrm>
          <a:prstGeom prst="rect">
            <a:avLst/>
          </a:prstGeom>
        </p:spPr>
        <p:txBody>
          <a:bodyPr wrap="square">
            <a:spAutoFit/>
          </a:bodyPr>
          <a:lstStyle/>
          <a:p>
            <a:pPr algn="ctr"/>
            <a:r>
              <a:rPr lang="en-US" sz="3200" dirty="0">
                <a:solidFill>
                  <a:schemeClr val="bg1"/>
                </a:solidFill>
                <a:latin typeface="Algerian" pitchFamily="82" charset="0"/>
              </a:rPr>
              <a:t>JOB LIST/MANAGE JOB PAGE</a:t>
            </a:r>
          </a:p>
        </p:txBody>
      </p:sp>
      <p:pic>
        <p:nvPicPr>
          <p:cNvPr id="3" name="Picture 2" descr="nnnn.jpeg"/>
          <p:cNvPicPr>
            <a:picLocks noChangeAspect="1"/>
          </p:cNvPicPr>
          <p:nvPr/>
        </p:nvPicPr>
        <p:blipFill>
          <a:blip r:embed="rId2"/>
          <a:stretch>
            <a:fillRect/>
          </a:stretch>
        </p:blipFill>
        <p:spPr>
          <a:xfrm>
            <a:off x="381000" y="1174432"/>
            <a:ext cx="8229600" cy="507396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04800"/>
            <a:ext cx="9144000" cy="584775"/>
          </a:xfrm>
          <a:prstGeom prst="rect">
            <a:avLst/>
          </a:prstGeom>
        </p:spPr>
        <p:txBody>
          <a:bodyPr wrap="square">
            <a:spAutoFit/>
          </a:bodyPr>
          <a:lstStyle/>
          <a:p>
            <a:pPr algn="ctr"/>
            <a:r>
              <a:rPr lang="en-US" sz="3200" dirty="0">
                <a:solidFill>
                  <a:schemeClr val="bg1"/>
                </a:solidFill>
                <a:latin typeface="Algerian" pitchFamily="82" charset="0"/>
              </a:rPr>
              <a:t>JOB SEEKER REGISTATION</a:t>
            </a:r>
          </a:p>
        </p:txBody>
      </p:sp>
      <p:pic>
        <p:nvPicPr>
          <p:cNvPr id="3" name="Picture 2" descr="mjhgfd.jpeg"/>
          <p:cNvPicPr>
            <a:picLocks noChangeAspect="1"/>
          </p:cNvPicPr>
          <p:nvPr/>
        </p:nvPicPr>
        <p:blipFill>
          <a:blip r:embed="rId2"/>
          <a:stretch>
            <a:fillRect/>
          </a:stretch>
        </p:blipFill>
        <p:spPr>
          <a:xfrm>
            <a:off x="533400" y="1219200"/>
            <a:ext cx="8229600" cy="52578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04800"/>
            <a:ext cx="9144000" cy="584775"/>
          </a:xfrm>
          <a:prstGeom prst="rect">
            <a:avLst/>
          </a:prstGeom>
        </p:spPr>
        <p:txBody>
          <a:bodyPr wrap="square">
            <a:spAutoFit/>
          </a:bodyPr>
          <a:lstStyle/>
          <a:p>
            <a:pPr algn="ctr"/>
            <a:r>
              <a:rPr lang="en-US" sz="3200" dirty="0">
                <a:solidFill>
                  <a:schemeClr val="bg1"/>
                </a:solidFill>
                <a:latin typeface="Algerian" pitchFamily="82" charset="0"/>
              </a:rPr>
              <a:t>JOB SEEKER DASHBOARD</a:t>
            </a:r>
          </a:p>
        </p:txBody>
      </p:sp>
      <p:pic>
        <p:nvPicPr>
          <p:cNvPr id="3" name="Picture 2" descr="wertyu.jpeg"/>
          <p:cNvPicPr>
            <a:picLocks noChangeAspect="1"/>
          </p:cNvPicPr>
          <p:nvPr/>
        </p:nvPicPr>
        <p:blipFill>
          <a:blip r:embed="rId2"/>
          <a:stretch>
            <a:fillRect/>
          </a:stretch>
        </p:blipFill>
        <p:spPr>
          <a:xfrm>
            <a:off x="457200" y="1066800"/>
            <a:ext cx="8382000" cy="533971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VIEW ALL JOBS</a:t>
            </a:r>
          </a:p>
        </p:txBody>
      </p:sp>
      <p:pic>
        <p:nvPicPr>
          <p:cNvPr id="3" name="Picture 2" descr="bchj.jpeg"/>
          <p:cNvPicPr>
            <a:picLocks noChangeAspect="1"/>
          </p:cNvPicPr>
          <p:nvPr/>
        </p:nvPicPr>
        <p:blipFill>
          <a:blip r:embed="rId2"/>
          <a:stretch>
            <a:fillRect/>
          </a:stretch>
        </p:blipFill>
        <p:spPr>
          <a:xfrm>
            <a:off x="457200" y="1428750"/>
            <a:ext cx="8305800" cy="481965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JOB DETAIL PAGE</a:t>
            </a:r>
          </a:p>
        </p:txBody>
      </p:sp>
      <p:pic>
        <p:nvPicPr>
          <p:cNvPr id="3" name="Picture 2" descr="chsbcj.jpeg"/>
          <p:cNvPicPr>
            <a:picLocks noChangeAspect="1"/>
          </p:cNvPicPr>
          <p:nvPr/>
        </p:nvPicPr>
        <p:blipFill>
          <a:blip r:embed="rId2"/>
          <a:stretch>
            <a:fillRect/>
          </a:stretch>
        </p:blipFill>
        <p:spPr>
          <a:xfrm>
            <a:off x="762000" y="1219200"/>
            <a:ext cx="7924800" cy="52187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7800" y="228600"/>
            <a:ext cx="6217899" cy="769441"/>
          </a:xfrm>
          <a:prstGeom prst="rect">
            <a:avLst/>
          </a:prstGeom>
        </p:spPr>
        <p:txBody>
          <a:bodyPr wrap="square">
            <a:spAutoFit/>
          </a:bodyPr>
          <a:lstStyle/>
          <a:p>
            <a:pPr algn="ctr"/>
            <a:r>
              <a:rPr lang="en-US" sz="4400" b="1" i="0" dirty="0">
                <a:solidFill>
                  <a:schemeClr val="bg1"/>
                </a:solidFill>
                <a:latin typeface="Algerian" pitchFamily="82" charset="0"/>
              </a:rPr>
              <a:t>INTRODUCTION</a:t>
            </a:r>
            <a:endParaRPr lang="en-US" sz="4400" dirty="0">
              <a:solidFill>
                <a:schemeClr val="bg1"/>
              </a:solidFill>
              <a:latin typeface="Algerian" pitchFamily="82" charset="0"/>
            </a:endParaRPr>
          </a:p>
        </p:txBody>
      </p:sp>
      <p:sp>
        <p:nvSpPr>
          <p:cNvPr id="14337" name="Rectangle 1"/>
          <p:cNvSpPr>
            <a:spLocks noChangeArrowheads="1"/>
          </p:cNvSpPr>
          <p:nvPr/>
        </p:nvSpPr>
        <p:spPr bwMode="auto">
          <a:xfrm rot="10800000" flipV="1">
            <a:off x="457200" y="1169700"/>
            <a:ext cx="8382000" cy="55092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Char char="•"/>
              <a:tabLst/>
            </a:pPr>
            <a:r>
              <a:rPr kumimoji="0" lang="en-US" sz="1600" b="0" i="0" u="none" strike="noStrike" cap="none" normalizeH="0" baseline="0" dirty="0">
                <a:ln>
                  <a:noFill/>
                </a:ln>
                <a:solidFill>
                  <a:schemeClr val="bg1"/>
                </a:solidFill>
                <a:effectLst/>
                <a:cs typeface="Arial" charset="0"/>
              </a:rPr>
              <a:t> The Corporate Recruitment System is a smart and efficient platform designed to streamline the hiring process within organizations.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It allows companies to post job openings, receive online applications, and manage the entire recruitment cycle in one centralized system.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The system brings transparency and fairness by providing equal opportunities for all applicants and ensuring unbiased recruitment.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It maintains a centralized database of applicants, making future hiring faster and easier.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Through role-based access, HR, Managers, and </a:t>
            </a:r>
            <a:r>
              <a:rPr kumimoji="0" lang="en-US" sz="1600" b="0" i="0" u="none" strike="noStrike" cap="none" normalizeH="0" dirty="0">
                <a:ln>
                  <a:noFill/>
                </a:ln>
                <a:solidFill>
                  <a:schemeClr val="bg1"/>
                </a:solidFill>
                <a:effectLst/>
                <a:cs typeface="Arial" charset="0"/>
              </a:rPr>
              <a:t> </a:t>
            </a:r>
            <a:r>
              <a:rPr lang="en-US" sz="1600" dirty="0">
                <a:solidFill>
                  <a:schemeClr val="bg1"/>
                </a:solidFill>
                <a:cs typeface="Arial" charset="0"/>
              </a:rPr>
              <a:t>Admin </a:t>
            </a:r>
            <a:r>
              <a:rPr kumimoji="0" lang="en-US" sz="1600" b="0" i="0" u="none" strike="noStrike" cap="none" normalizeH="0" baseline="0" dirty="0">
                <a:ln>
                  <a:noFill/>
                </a:ln>
                <a:solidFill>
                  <a:schemeClr val="bg1"/>
                </a:solidFill>
                <a:effectLst/>
                <a:cs typeface="Arial" charset="0"/>
              </a:rPr>
              <a:t>can manage applications according to their responsibilities.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With automated application tracking, candidates can follow their status (applied, shortlisted, interviewed, selected) in real-time.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The system also improves the candidate experience by providing a simple and professional application process.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bg1"/>
              </a:solidFill>
              <a:effectLs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bg1"/>
                </a:solidFill>
                <a:effectLst/>
                <a:cs typeface="Arial" charset="0"/>
              </a:rPr>
              <a:t>Finally, it enables reporting and analytics, giving organizations insights into hiring trends, efficiency, and workforce planning.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337">
                                            <p:txEl>
                                              <p:pRg st="0" end="0"/>
                                            </p:txEl>
                                          </p:spTgt>
                                        </p:tgtEl>
                                        <p:attrNameLst>
                                          <p:attrName>style.visibility</p:attrName>
                                        </p:attrNameLst>
                                      </p:cBhvr>
                                      <p:to>
                                        <p:strVal val="visible"/>
                                      </p:to>
                                    </p:set>
                                    <p:animEffect transition="in" filter="fade">
                                      <p:cBhvr>
                                        <p:cTn id="11" dur="500"/>
                                        <p:tgtEl>
                                          <p:spTgt spid="14337">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337">
                                            <p:txEl>
                                              <p:pRg st="2" end="2"/>
                                            </p:txEl>
                                          </p:spTgt>
                                        </p:tgtEl>
                                        <p:attrNameLst>
                                          <p:attrName>style.visibility</p:attrName>
                                        </p:attrNameLst>
                                      </p:cBhvr>
                                      <p:to>
                                        <p:strVal val="visible"/>
                                      </p:to>
                                    </p:set>
                                    <p:animEffect transition="in" filter="fade">
                                      <p:cBhvr>
                                        <p:cTn id="15" dur="500"/>
                                        <p:tgtEl>
                                          <p:spTgt spid="14337">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337">
                                            <p:txEl>
                                              <p:pRg st="4" end="4"/>
                                            </p:txEl>
                                          </p:spTgt>
                                        </p:tgtEl>
                                        <p:attrNameLst>
                                          <p:attrName>style.visibility</p:attrName>
                                        </p:attrNameLst>
                                      </p:cBhvr>
                                      <p:to>
                                        <p:strVal val="visible"/>
                                      </p:to>
                                    </p:set>
                                    <p:animEffect transition="in" filter="fade">
                                      <p:cBhvr>
                                        <p:cTn id="19" dur="500"/>
                                        <p:tgtEl>
                                          <p:spTgt spid="14337">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4337">
                                            <p:txEl>
                                              <p:pRg st="6" end="6"/>
                                            </p:txEl>
                                          </p:spTgt>
                                        </p:tgtEl>
                                        <p:attrNameLst>
                                          <p:attrName>style.visibility</p:attrName>
                                        </p:attrNameLst>
                                      </p:cBhvr>
                                      <p:to>
                                        <p:strVal val="visible"/>
                                      </p:to>
                                    </p:set>
                                    <p:animEffect transition="in" filter="fade">
                                      <p:cBhvr>
                                        <p:cTn id="23" dur="500"/>
                                        <p:tgtEl>
                                          <p:spTgt spid="14337">
                                            <p:txEl>
                                              <p:pRg st="6" end="6"/>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337">
                                            <p:txEl>
                                              <p:pRg st="7" end="7"/>
                                            </p:txEl>
                                          </p:spTgt>
                                        </p:tgtEl>
                                        <p:attrNameLst>
                                          <p:attrName>style.visibility</p:attrName>
                                        </p:attrNameLst>
                                      </p:cBhvr>
                                      <p:to>
                                        <p:strVal val="visible"/>
                                      </p:to>
                                    </p:set>
                                    <p:animEffect transition="in" filter="fade">
                                      <p:cBhvr>
                                        <p:cTn id="27" dur="500"/>
                                        <p:tgtEl>
                                          <p:spTgt spid="14337">
                                            <p:txEl>
                                              <p:pRg st="7" end="7"/>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4337">
                                            <p:txEl>
                                              <p:pRg st="9" end="9"/>
                                            </p:txEl>
                                          </p:spTgt>
                                        </p:tgtEl>
                                        <p:attrNameLst>
                                          <p:attrName>style.visibility</p:attrName>
                                        </p:attrNameLst>
                                      </p:cBhvr>
                                      <p:to>
                                        <p:strVal val="visible"/>
                                      </p:to>
                                    </p:set>
                                    <p:animEffect transition="in" filter="fade">
                                      <p:cBhvr>
                                        <p:cTn id="31" dur="500"/>
                                        <p:tgtEl>
                                          <p:spTgt spid="14337">
                                            <p:txEl>
                                              <p:pRg st="9" end="9"/>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4337">
                                            <p:txEl>
                                              <p:pRg st="11" end="11"/>
                                            </p:txEl>
                                          </p:spTgt>
                                        </p:tgtEl>
                                        <p:attrNameLst>
                                          <p:attrName>style.visibility</p:attrName>
                                        </p:attrNameLst>
                                      </p:cBhvr>
                                      <p:to>
                                        <p:strVal val="visible"/>
                                      </p:to>
                                    </p:set>
                                    <p:animEffect transition="in" filter="fade">
                                      <p:cBhvr>
                                        <p:cTn id="35" dur="500"/>
                                        <p:tgtEl>
                                          <p:spTgt spid="14337">
                                            <p:txEl>
                                              <p:pRg st="11" end="11"/>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4337">
                                            <p:txEl>
                                              <p:pRg st="13" end="13"/>
                                            </p:txEl>
                                          </p:spTgt>
                                        </p:tgtEl>
                                        <p:attrNameLst>
                                          <p:attrName>style.visibility</p:attrName>
                                        </p:attrNameLst>
                                      </p:cBhvr>
                                      <p:to>
                                        <p:strVal val="visible"/>
                                      </p:to>
                                    </p:set>
                                    <p:animEffect transition="in" filter="fade">
                                      <p:cBhvr>
                                        <p:cTn id="39" dur="500"/>
                                        <p:tgtEl>
                                          <p:spTgt spid="1433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4337"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SUCCESS MAIL</a:t>
            </a:r>
          </a:p>
        </p:txBody>
      </p:sp>
      <p:pic>
        <p:nvPicPr>
          <p:cNvPr id="3" name="Picture 2" descr="ddddd.jpeg"/>
          <p:cNvPicPr>
            <a:picLocks noChangeAspect="1"/>
          </p:cNvPicPr>
          <p:nvPr/>
        </p:nvPicPr>
        <p:blipFill>
          <a:blip r:embed="rId2"/>
          <a:stretch>
            <a:fillRect/>
          </a:stretch>
        </p:blipFill>
        <p:spPr>
          <a:xfrm>
            <a:off x="590550" y="1471612"/>
            <a:ext cx="7962900" cy="4243388"/>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MY APPLICATION PAGE</a:t>
            </a:r>
          </a:p>
        </p:txBody>
      </p:sp>
      <p:pic>
        <p:nvPicPr>
          <p:cNvPr id="3" name="Picture 2" descr="vvvv.jpeg"/>
          <p:cNvPicPr>
            <a:picLocks noChangeAspect="1"/>
          </p:cNvPicPr>
          <p:nvPr/>
        </p:nvPicPr>
        <p:blipFill>
          <a:blip r:embed="rId2"/>
          <a:stretch>
            <a:fillRect/>
          </a:stretch>
        </p:blipFill>
        <p:spPr>
          <a:xfrm>
            <a:off x="533400" y="1357312"/>
            <a:ext cx="8153400" cy="4967288"/>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CANDIDATE APPLICATION DETAILS PAGE</a:t>
            </a:r>
          </a:p>
        </p:txBody>
      </p:sp>
      <p:pic>
        <p:nvPicPr>
          <p:cNvPr id="3" name="Picture 2" descr="jjjjjj.jpeg"/>
          <p:cNvPicPr>
            <a:picLocks noChangeAspect="1"/>
          </p:cNvPicPr>
          <p:nvPr/>
        </p:nvPicPr>
        <p:blipFill>
          <a:blip r:embed="rId2"/>
          <a:stretch>
            <a:fillRect/>
          </a:stretch>
        </p:blipFill>
        <p:spPr>
          <a:xfrm>
            <a:off x="381000" y="1188720"/>
            <a:ext cx="8305800" cy="513588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SCHEDULE INTERVIEW PAGE</a:t>
            </a:r>
          </a:p>
        </p:txBody>
      </p:sp>
      <p:pic>
        <p:nvPicPr>
          <p:cNvPr id="3" name="Picture 2" descr="llll.jpeg"/>
          <p:cNvPicPr>
            <a:picLocks noChangeAspect="1"/>
          </p:cNvPicPr>
          <p:nvPr/>
        </p:nvPicPr>
        <p:blipFill>
          <a:blip r:embed="rId2"/>
          <a:stretch>
            <a:fillRect/>
          </a:stretch>
        </p:blipFill>
        <p:spPr>
          <a:xfrm>
            <a:off x="381000" y="1219200"/>
            <a:ext cx="8305800" cy="5256848"/>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VIEW CANDIDATE RESUME PAGE</a:t>
            </a:r>
          </a:p>
        </p:txBody>
      </p:sp>
      <p:pic>
        <p:nvPicPr>
          <p:cNvPr id="3" name="Picture 2" descr="uuuu.jpeg"/>
          <p:cNvPicPr>
            <a:picLocks noChangeAspect="1"/>
          </p:cNvPicPr>
          <p:nvPr/>
        </p:nvPicPr>
        <p:blipFill>
          <a:blip r:embed="rId2"/>
          <a:stretch>
            <a:fillRect/>
          </a:stretch>
        </p:blipFill>
        <p:spPr>
          <a:xfrm>
            <a:off x="609600" y="1143000"/>
            <a:ext cx="8077200" cy="53721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584775"/>
          </a:xfrm>
          <a:prstGeom prst="rect">
            <a:avLst/>
          </a:prstGeom>
        </p:spPr>
        <p:txBody>
          <a:bodyPr wrap="square">
            <a:spAutoFit/>
          </a:bodyPr>
          <a:lstStyle/>
          <a:p>
            <a:pPr algn="ctr"/>
            <a:r>
              <a:rPr lang="en-US" sz="3200" dirty="0">
                <a:solidFill>
                  <a:schemeClr val="bg1"/>
                </a:solidFill>
                <a:latin typeface="Algerian" pitchFamily="82" charset="0"/>
              </a:rPr>
              <a:t>CONTACT US</a:t>
            </a:r>
          </a:p>
        </p:txBody>
      </p:sp>
      <p:pic>
        <p:nvPicPr>
          <p:cNvPr id="3" name="Picture 2" descr="aaaacxgv hj.jpeg"/>
          <p:cNvPicPr>
            <a:picLocks noChangeAspect="1"/>
          </p:cNvPicPr>
          <p:nvPr/>
        </p:nvPicPr>
        <p:blipFill>
          <a:blip r:embed="rId2"/>
          <a:stretch>
            <a:fillRect/>
          </a:stretch>
        </p:blipFill>
        <p:spPr>
          <a:xfrm>
            <a:off x="533400" y="1351597"/>
            <a:ext cx="8077200" cy="5125403"/>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9144000" cy="646331"/>
          </a:xfrm>
          <a:prstGeom prst="rect">
            <a:avLst/>
          </a:prstGeom>
        </p:spPr>
        <p:txBody>
          <a:bodyPr wrap="square">
            <a:spAutoFit/>
          </a:bodyPr>
          <a:lstStyle/>
          <a:p>
            <a:pPr algn="ctr"/>
            <a:r>
              <a:rPr lang="en-US" sz="3600" dirty="0">
                <a:solidFill>
                  <a:schemeClr val="bg1"/>
                </a:solidFill>
                <a:latin typeface="Algerian" pitchFamily="82" charset="0"/>
              </a:rPr>
              <a:t>FEEDBACK</a:t>
            </a:r>
          </a:p>
        </p:txBody>
      </p:sp>
      <p:pic>
        <p:nvPicPr>
          <p:cNvPr id="3" name="Picture 2" descr="bbbbb.jpeg"/>
          <p:cNvPicPr>
            <a:picLocks noChangeAspect="1"/>
          </p:cNvPicPr>
          <p:nvPr/>
        </p:nvPicPr>
        <p:blipFill>
          <a:blip r:embed="rId2"/>
          <a:stretch>
            <a:fillRect/>
          </a:stretch>
        </p:blipFill>
        <p:spPr>
          <a:xfrm>
            <a:off x="457200" y="1408747"/>
            <a:ext cx="8077200" cy="4992053"/>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828800"/>
            <a:ext cx="8458200" cy="3046988"/>
          </a:xfrm>
          <a:prstGeom prst="rect">
            <a:avLst/>
          </a:prstGeom>
        </p:spPr>
        <p:txBody>
          <a:bodyPr wrap="square">
            <a:spAutoFit/>
          </a:bodyPr>
          <a:lstStyle/>
          <a:p>
            <a:pPr>
              <a:buFont typeface="Wingdings" panose="05000000000000000000" pitchFamily="2" charset="2"/>
              <a:buChar char="Ø"/>
            </a:pPr>
            <a:r>
              <a:rPr lang="en-US" sz="3200" dirty="0">
                <a:solidFill>
                  <a:schemeClr val="bg1"/>
                </a:solidFill>
                <a:latin typeface="Arial Narrow" pitchFamily="34" charset="0"/>
              </a:rPr>
              <a:t>The </a:t>
            </a:r>
            <a:r>
              <a:rPr lang="en-US" sz="3200" b="1" dirty="0">
                <a:solidFill>
                  <a:schemeClr val="bg1"/>
                </a:solidFill>
                <a:latin typeface="Arial Narrow" pitchFamily="34" charset="0"/>
              </a:rPr>
              <a:t>Corporate Recruitment System</a:t>
            </a:r>
            <a:r>
              <a:rPr lang="en-US" sz="3200" dirty="0">
                <a:solidFill>
                  <a:schemeClr val="bg1"/>
                </a:solidFill>
                <a:latin typeface="Arial Narrow" pitchFamily="34" charset="0"/>
              </a:rPr>
              <a:t> streamlines hiring by automating job postings, applications, interviews, and feedback in one platform. It saves time, improves accuracy, and enhances transparency, making recruitment faster, smarter, and more reliable for both companies and candidates.</a:t>
            </a:r>
            <a:endParaRPr lang="en-US" sz="3200" noProof="1">
              <a:solidFill>
                <a:schemeClr val="bg1"/>
              </a:solidFill>
              <a:latin typeface="Arial Narrow" pitchFamily="34" charset="0"/>
            </a:endParaRPr>
          </a:p>
        </p:txBody>
      </p:sp>
      <p:sp>
        <p:nvSpPr>
          <p:cNvPr id="3" name="Rectangle 2"/>
          <p:cNvSpPr/>
          <p:nvPr/>
        </p:nvSpPr>
        <p:spPr>
          <a:xfrm>
            <a:off x="0" y="381000"/>
            <a:ext cx="9144000" cy="646331"/>
          </a:xfrm>
          <a:prstGeom prst="rect">
            <a:avLst/>
          </a:prstGeom>
        </p:spPr>
        <p:txBody>
          <a:bodyPr wrap="square">
            <a:spAutoFit/>
          </a:bodyPr>
          <a:lstStyle/>
          <a:p>
            <a:pPr algn="ctr"/>
            <a:r>
              <a:rPr lang="en-US" sz="3600" dirty="0">
                <a:solidFill>
                  <a:schemeClr val="bg1"/>
                </a:solidFill>
                <a:latin typeface="Algerian" pitchFamily="82" charset="0"/>
              </a:rPr>
              <a:t>CONCLUSION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438400"/>
            <a:ext cx="9144000" cy="1323439"/>
          </a:xfrm>
          <a:prstGeom prst="rect">
            <a:avLst/>
          </a:prstGeom>
        </p:spPr>
        <p:txBody>
          <a:bodyPr wrap="square">
            <a:spAutoFit/>
          </a:bodyPr>
          <a:lstStyle/>
          <a:p>
            <a:pPr algn="ctr"/>
            <a:r>
              <a:rPr lang="en-US" sz="8000" dirty="0">
                <a:solidFill>
                  <a:schemeClr val="bg1"/>
                </a:solidFill>
                <a:latin typeface="Algerian" pitchFamily="82" charset="0"/>
              </a:rPr>
              <a:t>---THANK YOU---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228600"/>
            <a:ext cx="7305252" cy="707886"/>
          </a:xfrm>
          <a:prstGeom prst="rect">
            <a:avLst/>
          </a:prstGeom>
        </p:spPr>
        <p:txBody>
          <a:bodyPr wrap="square">
            <a:spAutoFit/>
          </a:bodyPr>
          <a:lstStyle/>
          <a:p>
            <a:pPr algn="ctr"/>
            <a:r>
              <a:rPr lang="en-US" sz="4000" b="1" i="0" dirty="0">
                <a:solidFill>
                  <a:schemeClr val="bg1"/>
                </a:solidFill>
                <a:latin typeface="Algerian" pitchFamily="82" charset="0"/>
              </a:rPr>
              <a:t>EXISTING SYSTEM</a:t>
            </a:r>
            <a:endParaRPr lang="en-US" sz="4000" dirty="0">
              <a:solidFill>
                <a:schemeClr val="bg1"/>
              </a:solidFill>
              <a:latin typeface="Algerian" pitchFamily="82" charset="0"/>
            </a:endParaRPr>
          </a:p>
        </p:txBody>
      </p:sp>
      <p:sp>
        <p:nvSpPr>
          <p:cNvPr id="16385" name="Rectangle 1"/>
          <p:cNvSpPr>
            <a:spLocks noChangeArrowheads="1"/>
          </p:cNvSpPr>
          <p:nvPr/>
        </p:nvSpPr>
        <p:spPr bwMode="auto">
          <a:xfrm>
            <a:off x="228600" y="1371600"/>
            <a:ext cx="8686800" cy="440120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Char char="•"/>
              <a:tabLst/>
            </a:pPr>
            <a:r>
              <a:rPr kumimoji="0" lang="en-US" sz="2000" b="0" i="0" u="none" strike="noStrike" cap="none" normalizeH="0" baseline="0" dirty="0">
                <a:ln>
                  <a:noFill/>
                </a:ln>
                <a:solidFill>
                  <a:schemeClr val="bg1"/>
                </a:solidFill>
                <a:effectLst/>
                <a:latin typeface="+mj-lt"/>
                <a:cs typeface="Arial" charset="0"/>
              </a:rPr>
              <a:t>Recruitment is carried out manually or through basic job portals.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Candidates apply via email or submit physical resumes.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HR manually shortlists applications using spreadsheets.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Communication (interview calls, updates) is done by phone or email.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Records are stored in scattered files/folders, not centralized.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Reporting and analysis of recruitment data is difficult.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000" b="0" i="0" u="none" strike="noStrike" cap="none" normalizeH="0" baseline="0" dirty="0">
              <a:ln>
                <a:noFill/>
              </a:ln>
              <a:solidFill>
                <a:schemeClr val="bg1"/>
              </a:solidFill>
              <a:effectLst/>
              <a:latin typeface="+mj-lt"/>
              <a:cs typeface="Arial"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000" b="0" i="0" u="none" strike="noStrike" cap="none" normalizeH="0" baseline="0" dirty="0">
                <a:ln>
                  <a:noFill/>
                </a:ln>
                <a:solidFill>
                  <a:schemeClr val="bg1"/>
                </a:solidFill>
                <a:effectLst/>
                <a:latin typeface="+mj-lt"/>
                <a:cs typeface="Arial" charset="0"/>
              </a:rPr>
              <a:t>Time-consuming, error-prone, and lacks transparency.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385">
                                            <p:txEl>
                                              <p:pRg st="0" end="0"/>
                                            </p:txEl>
                                          </p:spTgt>
                                        </p:tgtEl>
                                        <p:attrNameLst>
                                          <p:attrName>style.visibility</p:attrName>
                                        </p:attrNameLst>
                                      </p:cBhvr>
                                      <p:to>
                                        <p:strVal val="visible"/>
                                      </p:to>
                                    </p:set>
                                    <p:animEffect transition="in" filter="fade">
                                      <p:cBhvr>
                                        <p:cTn id="11" dur="500"/>
                                        <p:tgtEl>
                                          <p:spTgt spid="1638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6385">
                                            <p:txEl>
                                              <p:pRg st="2" end="2"/>
                                            </p:txEl>
                                          </p:spTgt>
                                        </p:tgtEl>
                                        <p:attrNameLst>
                                          <p:attrName>style.visibility</p:attrName>
                                        </p:attrNameLst>
                                      </p:cBhvr>
                                      <p:to>
                                        <p:strVal val="visible"/>
                                      </p:to>
                                    </p:set>
                                    <p:animEffect transition="in" filter="fade">
                                      <p:cBhvr>
                                        <p:cTn id="15" dur="500"/>
                                        <p:tgtEl>
                                          <p:spTgt spid="16385">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6385">
                                            <p:txEl>
                                              <p:pRg st="4" end="4"/>
                                            </p:txEl>
                                          </p:spTgt>
                                        </p:tgtEl>
                                        <p:attrNameLst>
                                          <p:attrName>style.visibility</p:attrName>
                                        </p:attrNameLst>
                                      </p:cBhvr>
                                      <p:to>
                                        <p:strVal val="visible"/>
                                      </p:to>
                                    </p:set>
                                    <p:animEffect transition="in" filter="fade">
                                      <p:cBhvr>
                                        <p:cTn id="19" dur="500"/>
                                        <p:tgtEl>
                                          <p:spTgt spid="16385">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6385">
                                            <p:txEl>
                                              <p:pRg st="6" end="6"/>
                                            </p:txEl>
                                          </p:spTgt>
                                        </p:tgtEl>
                                        <p:attrNameLst>
                                          <p:attrName>style.visibility</p:attrName>
                                        </p:attrNameLst>
                                      </p:cBhvr>
                                      <p:to>
                                        <p:strVal val="visible"/>
                                      </p:to>
                                    </p:set>
                                    <p:animEffect transition="in" filter="fade">
                                      <p:cBhvr>
                                        <p:cTn id="23" dur="500"/>
                                        <p:tgtEl>
                                          <p:spTgt spid="16385">
                                            <p:txEl>
                                              <p:pRg st="6" end="6"/>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6385">
                                            <p:txEl>
                                              <p:pRg st="8" end="8"/>
                                            </p:txEl>
                                          </p:spTgt>
                                        </p:tgtEl>
                                        <p:attrNameLst>
                                          <p:attrName>style.visibility</p:attrName>
                                        </p:attrNameLst>
                                      </p:cBhvr>
                                      <p:to>
                                        <p:strVal val="visible"/>
                                      </p:to>
                                    </p:set>
                                    <p:animEffect transition="in" filter="fade">
                                      <p:cBhvr>
                                        <p:cTn id="27" dur="500"/>
                                        <p:tgtEl>
                                          <p:spTgt spid="16385">
                                            <p:txEl>
                                              <p:pRg st="8" end="8"/>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6385">
                                            <p:txEl>
                                              <p:pRg st="10" end="10"/>
                                            </p:txEl>
                                          </p:spTgt>
                                        </p:tgtEl>
                                        <p:attrNameLst>
                                          <p:attrName>style.visibility</p:attrName>
                                        </p:attrNameLst>
                                      </p:cBhvr>
                                      <p:to>
                                        <p:strVal val="visible"/>
                                      </p:to>
                                    </p:set>
                                    <p:animEffect transition="in" filter="fade">
                                      <p:cBhvr>
                                        <p:cTn id="31" dur="500"/>
                                        <p:tgtEl>
                                          <p:spTgt spid="16385">
                                            <p:txEl>
                                              <p:pRg st="10" end="1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6385">
                                            <p:txEl>
                                              <p:pRg st="12" end="12"/>
                                            </p:txEl>
                                          </p:spTgt>
                                        </p:tgtEl>
                                        <p:attrNameLst>
                                          <p:attrName>style.visibility</p:attrName>
                                        </p:attrNameLst>
                                      </p:cBhvr>
                                      <p:to>
                                        <p:strVal val="visible"/>
                                      </p:to>
                                    </p:set>
                                    <p:animEffect transition="in" filter="fade">
                                      <p:cBhvr>
                                        <p:cTn id="35" dur="500"/>
                                        <p:tgtEl>
                                          <p:spTgt spid="1638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638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228600"/>
            <a:ext cx="9143999" cy="646331"/>
          </a:xfrm>
          <a:prstGeom prst="rect">
            <a:avLst/>
          </a:prstGeom>
        </p:spPr>
        <p:txBody>
          <a:bodyPr wrap="square">
            <a:spAutoFit/>
          </a:bodyPr>
          <a:lstStyle/>
          <a:p>
            <a:pPr algn="ctr"/>
            <a:r>
              <a:rPr lang="en-US" sz="3600" b="1" i="0" dirty="0">
                <a:solidFill>
                  <a:schemeClr val="bg1"/>
                </a:solidFill>
                <a:latin typeface="Algerian" pitchFamily="82" charset="0"/>
              </a:rPr>
              <a:t>DEVELOPMENT TOOLS &amp; TECHNOLOGY</a:t>
            </a:r>
            <a:endParaRPr lang="en-US" sz="3600" dirty="0">
              <a:solidFill>
                <a:schemeClr val="bg1"/>
              </a:solidFill>
              <a:latin typeface="Algerian" pitchFamily="82" charset="0"/>
            </a:endParaRPr>
          </a:p>
        </p:txBody>
      </p:sp>
      <p:sp>
        <p:nvSpPr>
          <p:cNvPr id="4" name="Rectangle 3"/>
          <p:cNvSpPr/>
          <p:nvPr/>
        </p:nvSpPr>
        <p:spPr>
          <a:xfrm>
            <a:off x="304801" y="1524000"/>
            <a:ext cx="2666999" cy="584775"/>
          </a:xfrm>
          <a:prstGeom prst="rect">
            <a:avLst/>
          </a:prstGeom>
        </p:spPr>
        <p:txBody>
          <a:bodyPr wrap="square">
            <a:spAutoFit/>
          </a:bodyPr>
          <a:lstStyle/>
          <a:p>
            <a:pPr marL="571500" indent="-571500">
              <a:buFont typeface="Wingdings" pitchFamily="2" charset="2"/>
              <a:buChar char="§"/>
            </a:pPr>
            <a:r>
              <a:rPr lang="en-US" sz="3200" dirty="0">
                <a:solidFill>
                  <a:schemeClr val="bg1"/>
                </a:solidFill>
                <a:latin typeface="Algerian" pitchFamily="82" charset="0"/>
              </a:rPr>
              <a:t>FRONTED</a:t>
            </a:r>
          </a:p>
        </p:txBody>
      </p:sp>
      <p:sp>
        <p:nvSpPr>
          <p:cNvPr id="6" name="Rectangle 5"/>
          <p:cNvSpPr/>
          <p:nvPr/>
        </p:nvSpPr>
        <p:spPr>
          <a:xfrm>
            <a:off x="838200" y="2286000"/>
            <a:ext cx="2438400" cy="1477328"/>
          </a:xfrm>
          <a:prstGeom prst="rect">
            <a:avLst/>
          </a:prstGeom>
        </p:spPr>
        <p:txBody>
          <a:bodyPr wrap="square">
            <a:spAutoFit/>
          </a:bodyPr>
          <a:lstStyle/>
          <a:p>
            <a:pPr>
              <a:buFont typeface="Arial" pitchFamily="34" charset="0"/>
              <a:buChar char="•"/>
            </a:pPr>
            <a:r>
              <a:rPr lang="en-US" b="0" i="0" dirty="0">
                <a:solidFill>
                  <a:schemeClr val="bg1"/>
                </a:solidFill>
                <a:latin typeface="Arial Nova" pitchFamily="34" charset="0"/>
              </a:rPr>
              <a:t>   HTML</a:t>
            </a:r>
            <a:endParaRPr lang="en-US" dirty="0">
              <a:solidFill>
                <a:schemeClr val="bg1"/>
              </a:solidFill>
              <a:latin typeface="Arial Nova" pitchFamily="34" charset="0"/>
            </a:endParaRPr>
          </a:p>
          <a:p>
            <a:pPr>
              <a:buFont typeface="Arial" pitchFamily="34" charset="0"/>
              <a:buChar char="•"/>
            </a:pPr>
            <a:r>
              <a:rPr lang="en-US" b="0" i="0" dirty="0">
                <a:solidFill>
                  <a:schemeClr val="bg1"/>
                </a:solidFill>
                <a:latin typeface="Arial Nova" pitchFamily="34" charset="0"/>
              </a:rPr>
              <a:t>   CSS3</a:t>
            </a:r>
            <a:endParaRPr lang="en-US" dirty="0">
              <a:solidFill>
                <a:schemeClr val="bg1"/>
              </a:solidFill>
              <a:latin typeface="Arial Nova" pitchFamily="34" charset="0"/>
            </a:endParaRPr>
          </a:p>
          <a:p>
            <a:pPr>
              <a:buFont typeface="Arial" pitchFamily="34" charset="0"/>
              <a:buChar char="•"/>
            </a:pPr>
            <a:r>
              <a:rPr lang="en-US" b="0" i="0" dirty="0">
                <a:solidFill>
                  <a:schemeClr val="bg1"/>
                </a:solidFill>
                <a:latin typeface="Arial Nova" pitchFamily="34" charset="0"/>
              </a:rPr>
              <a:t>   BOOTSTRAP5</a:t>
            </a:r>
            <a:endParaRPr lang="en-US" dirty="0">
              <a:solidFill>
                <a:schemeClr val="bg1"/>
              </a:solidFill>
              <a:latin typeface="Arial Nova" pitchFamily="34" charset="0"/>
            </a:endParaRPr>
          </a:p>
          <a:p>
            <a:pPr>
              <a:buFont typeface="Arial" pitchFamily="34" charset="0"/>
              <a:buChar char="•"/>
            </a:pPr>
            <a:r>
              <a:rPr lang="en-US" b="0" i="0" dirty="0">
                <a:solidFill>
                  <a:schemeClr val="bg1"/>
                </a:solidFill>
                <a:latin typeface="Arial Nova" pitchFamily="34" charset="0"/>
              </a:rPr>
              <a:t>   JAVASCRIPT</a:t>
            </a:r>
            <a:endParaRPr lang="en-US" dirty="0">
              <a:solidFill>
                <a:schemeClr val="bg1"/>
              </a:solidFill>
              <a:latin typeface="Arial Nova" pitchFamily="34" charset="0"/>
            </a:endParaRPr>
          </a:p>
          <a:p>
            <a:pPr>
              <a:buFont typeface="Arial" pitchFamily="34" charset="0"/>
              <a:buChar char="•"/>
            </a:pPr>
            <a:r>
              <a:rPr lang="en-US" b="0" i="0" dirty="0">
                <a:solidFill>
                  <a:schemeClr val="bg1"/>
                </a:solidFill>
                <a:latin typeface="Arial Nova" pitchFamily="34" charset="0"/>
              </a:rPr>
              <a:t>   REACT JS</a:t>
            </a:r>
            <a:endParaRPr lang="en-US" dirty="0">
              <a:solidFill>
                <a:schemeClr val="bg1"/>
              </a:solidFill>
              <a:latin typeface="Arial Nova" pitchFamily="34" charset="0"/>
            </a:endParaRPr>
          </a:p>
        </p:txBody>
      </p:sp>
      <p:sp>
        <p:nvSpPr>
          <p:cNvPr id="7" name="Rectangle 6"/>
          <p:cNvSpPr/>
          <p:nvPr/>
        </p:nvSpPr>
        <p:spPr>
          <a:xfrm>
            <a:off x="304800" y="4413883"/>
            <a:ext cx="2743200" cy="584775"/>
          </a:xfrm>
          <a:prstGeom prst="rect">
            <a:avLst/>
          </a:prstGeom>
        </p:spPr>
        <p:txBody>
          <a:bodyPr wrap="square">
            <a:spAutoFit/>
          </a:bodyPr>
          <a:lstStyle/>
          <a:p>
            <a:pPr marL="571500" indent="-571500">
              <a:buFont typeface="Wingdings" pitchFamily="2" charset="2"/>
              <a:buChar char="§"/>
            </a:pPr>
            <a:r>
              <a:rPr lang="en-US" sz="3200" b="0" i="0" dirty="0">
                <a:solidFill>
                  <a:schemeClr val="bg1"/>
                </a:solidFill>
                <a:latin typeface="Algerian" pitchFamily="82" charset="0"/>
              </a:rPr>
              <a:t>BACKEND</a:t>
            </a:r>
            <a:endParaRPr lang="en-US" sz="3200" dirty="0">
              <a:solidFill>
                <a:schemeClr val="bg1"/>
              </a:solidFill>
              <a:latin typeface="Algerian" pitchFamily="82" charset="0"/>
            </a:endParaRPr>
          </a:p>
        </p:txBody>
      </p:sp>
      <p:sp>
        <p:nvSpPr>
          <p:cNvPr id="8" name="Rectangle 7"/>
          <p:cNvSpPr/>
          <p:nvPr/>
        </p:nvSpPr>
        <p:spPr>
          <a:xfrm>
            <a:off x="838200" y="5257800"/>
            <a:ext cx="3352800" cy="677108"/>
          </a:xfrm>
          <a:prstGeom prst="rect">
            <a:avLst/>
          </a:prstGeom>
        </p:spPr>
        <p:txBody>
          <a:bodyPr wrap="square">
            <a:spAutoFit/>
          </a:bodyPr>
          <a:lstStyle/>
          <a:p>
            <a:pPr>
              <a:buFont typeface="Arial" pitchFamily="34" charset="0"/>
              <a:buChar char="•"/>
            </a:pPr>
            <a:r>
              <a:rPr lang="en-US" sz="2000" b="0" i="0" dirty="0">
                <a:solidFill>
                  <a:schemeClr val="bg1"/>
                </a:solidFill>
                <a:latin typeface="Arial Narrow" pitchFamily="34" charset="0"/>
              </a:rPr>
              <a:t>   DATABASE:MYSQL-8.1.17</a:t>
            </a:r>
            <a:endParaRPr lang="en-US" sz="2000" dirty="0">
              <a:solidFill>
                <a:schemeClr val="bg1"/>
              </a:solidFill>
              <a:latin typeface="Arial Narrow" pitchFamily="34" charset="0"/>
            </a:endParaRPr>
          </a:p>
          <a:p>
            <a:pPr>
              <a:buFont typeface="Arial" pitchFamily="34" charset="0"/>
              <a:buChar char="•"/>
            </a:pPr>
            <a:r>
              <a:rPr lang="en-US" b="0" i="0" dirty="0">
                <a:solidFill>
                  <a:schemeClr val="bg1"/>
                </a:solidFill>
                <a:latin typeface="Arial Narrow" pitchFamily="34" charset="0"/>
              </a:rPr>
              <a:t>    NODE JS</a:t>
            </a:r>
            <a:endParaRPr lang="en-US" dirty="0">
              <a:solidFill>
                <a:schemeClr val="bg1"/>
              </a:solidFill>
              <a:latin typeface="Arial Narrow" pitchFamily="34" charset="0"/>
            </a:endParaRPr>
          </a:p>
        </p:txBody>
      </p:sp>
      <p:sp>
        <p:nvSpPr>
          <p:cNvPr id="9" name="Rectangle 8"/>
          <p:cNvSpPr/>
          <p:nvPr/>
        </p:nvSpPr>
        <p:spPr>
          <a:xfrm>
            <a:off x="5181601" y="1524000"/>
            <a:ext cx="2514600" cy="584775"/>
          </a:xfrm>
          <a:prstGeom prst="rect">
            <a:avLst/>
          </a:prstGeom>
        </p:spPr>
        <p:txBody>
          <a:bodyPr wrap="square">
            <a:spAutoFit/>
          </a:bodyPr>
          <a:lstStyle/>
          <a:p>
            <a:pPr>
              <a:buFont typeface="Wingdings" pitchFamily="2" charset="2"/>
              <a:buChar char="§"/>
            </a:pPr>
            <a:r>
              <a:rPr lang="en-US" sz="3200" dirty="0">
                <a:solidFill>
                  <a:schemeClr val="bg1"/>
                </a:solidFill>
                <a:latin typeface="Algerian" pitchFamily="82" charset="0"/>
              </a:rPr>
              <a:t>  TOOLS</a:t>
            </a:r>
          </a:p>
        </p:txBody>
      </p:sp>
      <p:sp>
        <p:nvSpPr>
          <p:cNvPr id="10" name="Rectangle 9"/>
          <p:cNvSpPr/>
          <p:nvPr/>
        </p:nvSpPr>
        <p:spPr>
          <a:xfrm>
            <a:off x="4343400" y="2209800"/>
            <a:ext cx="4191000" cy="1754326"/>
          </a:xfrm>
          <a:prstGeom prst="rect">
            <a:avLst/>
          </a:prstGeom>
        </p:spPr>
        <p:txBody>
          <a:bodyPr wrap="square">
            <a:spAutoFit/>
          </a:bodyPr>
          <a:lstStyle/>
          <a:p>
            <a:pPr>
              <a:buFont typeface="Arial" pitchFamily="34" charset="0"/>
              <a:buChar char="•"/>
            </a:pPr>
            <a:r>
              <a:rPr lang="en-US" b="0" i="0" dirty="0">
                <a:solidFill>
                  <a:schemeClr val="bg1"/>
                </a:solidFill>
                <a:latin typeface="Arial Narrow" pitchFamily="34" charset="0"/>
              </a:rPr>
              <a:t>   MICROSOFT OFFICE POWERPOINT 2007</a:t>
            </a:r>
            <a:endParaRPr lang="en-US" dirty="0">
              <a:solidFill>
                <a:schemeClr val="bg1"/>
              </a:solidFill>
              <a:latin typeface="Arial Narrow" pitchFamily="34" charset="0"/>
            </a:endParaRPr>
          </a:p>
          <a:p>
            <a:pPr>
              <a:buFont typeface="Arial" pitchFamily="34" charset="0"/>
              <a:buChar char="•"/>
            </a:pPr>
            <a:r>
              <a:rPr lang="en-US" b="0" i="0" dirty="0">
                <a:solidFill>
                  <a:schemeClr val="bg1"/>
                </a:solidFill>
                <a:latin typeface="Arial Narrow" pitchFamily="34" charset="0"/>
              </a:rPr>
              <a:t>   MICROSOFT OFFICE WORD 2007</a:t>
            </a:r>
            <a:endParaRPr lang="en-US" dirty="0">
              <a:solidFill>
                <a:schemeClr val="bg1"/>
              </a:solidFill>
              <a:latin typeface="Arial Narrow" pitchFamily="34" charset="0"/>
            </a:endParaRPr>
          </a:p>
          <a:p>
            <a:pPr>
              <a:buFont typeface="Arial" pitchFamily="34" charset="0"/>
              <a:buChar char="•"/>
            </a:pPr>
            <a:r>
              <a:rPr lang="en-US" b="0" i="0" dirty="0">
                <a:solidFill>
                  <a:schemeClr val="bg1"/>
                </a:solidFill>
                <a:latin typeface="Arial Narrow" pitchFamily="34" charset="0"/>
              </a:rPr>
              <a:t>   DRAW.IO</a:t>
            </a:r>
            <a:endParaRPr lang="en-US" dirty="0">
              <a:solidFill>
                <a:schemeClr val="bg1"/>
              </a:solidFill>
              <a:latin typeface="Arial Narrow" pitchFamily="34" charset="0"/>
            </a:endParaRPr>
          </a:p>
          <a:p>
            <a:pPr>
              <a:buFont typeface="Arial" pitchFamily="34" charset="0"/>
              <a:buChar char="•"/>
            </a:pPr>
            <a:r>
              <a:rPr lang="en-US" b="0" i="0" dirty="0">
                <a:solidFill>
                  <a:schemeClr val="bg1"/>
                </a:solidFill>
                <a:latin typeface="Arial Narrow" pitchFamily="34" charset="0"/>
              </a:rPr>
              <a:t>   MICROSOFT VISUAL STUDIO CODE</a:t>
            </a:r>
          </a:p>
          <a:p>
            <a:pPr>
              <a:buFont typeface="Arial" pitchFamily="34" charset="0"/>
              <a:buChar char="•"/>
            </a:pPr>
            <a:r>
              <a:rPr lang="en-US" dirty="0">
                <a:solidFill>
                  <a:schemeClr val="bg1"/>
                </a:solidFill>
                <a:latin typeface="Arial Narrow" pitchFamily="34" charset="0"/>
              </a:rPr>
              <a:t>   Postmen(Test for Backend  API)</a:t>
            </a:r>
          </a:p>
          <a:p>
            <a:pPr>
              <a:buFont typeface="Arial" pitchFamily="34" charset="0"/>
              <a:buChar char="•"/>
            </a:pPr>
            <a:r>
              <a:rPr lang="en-US" dirty="0">
                <a:solidFill>
                  <a:schemeClr val="bg1"/>
                </a:solidFill>
                <a:latin typeface="Arial Narrow" pitchFamily="34" charset="0"/>
              </a:rPr>
              <a:t>    </a:t>
            </a:r>
            <a:r>
              <a:rPr lang="en-US" dirty="0" err="1">
                <a:solidFill>
                  <a:schemeClr val="bg1"/>
                </a:solidFill>
                <a:latin typeface="Arial Narrow" pitchFamily="34" charset="0"/>
              </a:rPr>
              <a:t>Git</a:t>
            </a:r>
            <a:r>
              <a:rPr lang="en-US" dirty="0">
                <a:solidFill>
                  <a:schemeClr val="bg1"/>
                </a:solidFill>
                <a:latin typeface="Arial Narrow" pitchFamily="34" charset="0"/>
              </a:rPr>
              <a:t> &amp; </a:t>
            </a:r>
            <a:r>
              <a:rPr lang="en-US" dirty="0" err="1">
                <a:solidFill>
                  <a:schemeClr val="bg1"/>
                </a:solidFill>
                <a:latin typeface="Arial Narrow" pitchFamily="34" charset="0"/>
              </a:rPr>
              <a:t>GitHub</a:t>
            </a:r>
            <a:endParaRPr lang="en-US" dirty="0">
              <a:solidFill>
                <a:schemeClr val="bg1"/>
              </a:solidFill>
              <a:latin typeface="Arial Narrow"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2000"/>
                                        <p:tgtEl>
                                          <p:spTgt spid="4">
                                            <p:txEl>
                                              <p:pRg st="0" end="0"/>
                                            </p:txEl>
                                          </p:spTgt>
                                        </p:tgtEl>
                                      </p:cBhvr>
                                    </p:animEffect>
                                  </p:childTnLst>
                                </p:cTn>
                              </p:par>
                            </p:childTnLst>
                          </p:cTn>
                        </p:par>
                        <p:par>
                          <p:cTn id="12" fill="hold">
                            <p:stCondLst>
                              <p:cond delay="2500"/>
                            </p:stCondLst>
                            <p:childTnLst>
                              <p:par>
                                <p:cTn id="13" presetID="10" presetClass="entr" presetSubtype="0" fill="hold" grpId="0" nodeType="after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500"/>
                                        <p:tgtEl>
                                          <p:spTgt spid="7">
                                            <p:txEl>
                                              <p:pRg st="0" end="0"/>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500"/>
                                        <p:tgtEl>
                                          <p:spTgt spid="9">
                                            <p:txEl>
                                              <p:pRg st="0" end="0"/>
                                            </p:txEl>
                                          </p:spTgt>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4000"/>
                            </p:stCondLst>
                            <p:childTnLst>
                              <p:par>
                                <p:cTn id="25" presetID="10" presetClass="entr" presetSubtype="0" fill="hold" grpId="0" nodeType="after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fade">
                                      <p:cBhvr>
                                        <p:cTn id="27" dur="500"/>
                                        <p:tgtEl>
                                          <p:spTgt spid="6">
                                            <p:txEl>
                                              <p:pRg st="1" end="1"/>
                                            </p:txEl>
                                          </p:spTgt>
                                        </p:tgtEl>
                                      </p:cBhvr>
                                    </p:animEffect>
                                  </p:childTnLst>
                                </p:cTn>
                              </p:par>
                            </p:childTnLst>
                          </p:cTn>
                        </p:par>
                        <p:par>
                          <p:cTn id="28" fill="hold">
                            <p:stCondLst>
                              <p:cond delay="4500"/>
                            </p:stCondLst>
                            <p:childTnLst>
                              <p:par>
                                <p:cTn id="29" presetID="10" presetClass="entr" presetSubtype="0" fill="hold" grpId="0" nodeType="after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childTnLst>
                                </p:cTn>
                              </p:par>
                            </p:childTnLst>
                          </p:cTn>
                        </p:par>
                        <p:par>
                          <p:cTn id="32" fill="hold">
                            <p:stCondLst>
                              <p:cond delay="5000"/>
                            </p:stCondLst>
                            <p:childTnLst>
                              <p:par>
                                <p:cTn id="33" presetID="10" presetClass="entr" presetSubtype="0" fill="hold" grpId="0" nodeType="after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animEffect transition="in" filter="fade">
                                      <p:cBhvr>
                                        <p:cTn id="35" dur="500"/>
                                        <p:tgtEl>
                                          <p:spTgt spid="6">
                                            <p:txEl>
                                              <p:pRg st="3" end="3"/>
                                            </p:txEl>
                                          </p:spTgt>
                                        </p:tgtEl>
                                      </p:cBhvr>
                                    </p:animEffect>
                                  </p:childTnLst>
                                </p:cTn>
                              </p:par>
                            </p:childTnLst>
                          </p:cTn>
                        </p:par>
                        <p:par>
                          <p:cTn id="36" fill="hold">
                            <p:stCondLst>
                              <p:cond delay="5500"/>
                            </p:stCondLst>
                            <p:childTnLst>
                              <p:par>
                                <p:cTn id="37" presetID="10" presetClass="entr" presetSubtype="0" fill="hold" grpId="0" nodeType="after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fade">
                                      <p:cBhvr>
                                        <p:cTn id="39" dur="500"/>
                                        <p:tgtEl>
                                          <p:spTgt spid="6">
                                            <p:txEl>
                                              <p:pRg st="4" end="4"/>
                                            </p:txEl>
                                          </p:spTgt>
                                        </p:tgtEl>
                                      </p:cBhvr>
                                    </p:animEffect>
                                  </p:childTnLst>
                                </p:cTn>
                              </p:par>
                            </p:childTnLst>
                          </p:cTn>
                        </p:par>
                        <p:par>
                          <p:cTn id="40" fill="hold">
                            <p:stCondLst>
                              <p:cond delay="6000"/>
                            </p:stCondLst>
                            <p:childTnLst>
                              <p:par>
                                <p:cTn id="41" presetID="10" presetClass="entr" presetSubtype="0" fill="hold" grpId="0" nodeType="afterEffect">
                                  <p:stCondLst>
                                    <p:cond delay="0"/>
                                  </p:stCondLst>
                                  <p:childTnLst>
                                    <p:set>
                                      <p:cBhvr>
                                        <p:cTn id="42" dur="1" fill="hold">
                                          <p:stCondLst>
                                            <p:cond delay="0"/>
                                          </p:stCondLst>
                                        </p:cTn>
                                        <p:tgtEl>
                                          <p:spTgt spid="8">
                                            <p:txEl>
                                              <p:pRg st="0" end="0"/>
                                            </p:txEl>
                                          </p:spTgt>
                                        </p:tgtEl>
                                        <p:attrNameLst>
                                          <p:attrName>style.visibility</p:attrName>
                                        </p:attrNameLst>
                                      </p:cBhvr>
                                      <p:to>
                                        <p:strVal val="visible"/>
                                      </p:to>
                                    </p:set>
                                    <p:animEffect transition="in" filter="fade">
                                      <p:cBhvr>
                                        <p:cTn id="43" dur="500"/>
                                        <p:tgtEl>
                                          <p:spTgt spid="8">
                                            <p:txEl>
                                              <p:pRg st="0" end="0"/>
                                            </p:txEl>
                                          </p:spTgt>
                                        </p:tgtEl>
                                      </p:cBhvr>
                                    </p:animEffect>
                                  </p:childTnLst>
                                </p:cTn>
                              </p:par>
                            </p:childTnLst>
                          </p:cTn>
                        </p:par>
                        <p:par>
                          <p:cTn id="44" fill="hold">
                            <p:stCondLst>
                              <p:cond delay="6500"/>
                            </p:stCondLst>
                            <p:childTnLst>
                              <p:par>
                                <p:cTn id="45" presetID="10" presetClass="entr" presetSubtype="0" fill="hold" grpId="0" nodeType="afterEffect">
                                  <p:stCondLst>
                                    <p:cond delay="0"/>
                                  </p:stCondLst>
                                  <p:childTnLst>
                                    <p:set>
                                      <p:cBhvr>
                                        <p:cTn id="46" dur="1" fill="hold">
                                          <p:stCondLst>
                                            <p:cond delay="0"/>
                                          </p:stCondLst>
                                        </p:cTn>
                                        <p:tgtEl>
                                          <p:spTgt spid="8">
                                            <p:txEl>
                                              <p:pRg st="1" end="1"/>
                                            </p:txEl>
                                          </p:spTgt>
                                        </p:tgtEl>
                                        <p:attrNameLst>
                                          <p:attrName>style.visibility</p:attrName>
                                        </p:attrNameLst>
                                      </p:cBhvr>
                                      <p:to>
                                        <p:strVal val="visible"/>
                                      </p:to>
                                    </p:set>
                                    <p:animEffect transition="in" filter="fade">
                                      <p:cBhvr>
                                        <p:cTn id="47" dur="500"/>
                                        <p:tgtEl>
                                          <p:spTgt spid="8">
                                            <p:txEl>
                                              <p:pRg st="1" end="1"/>
                                            </p:txEl>
                                          </p:spTgt>
                                        </p:tgtEl>
                                      </p:cBhvr>
                                    </p:animEffect>
                                  </p:childTnLst>
                                </p:cTn>
                              </p:par>
                            </p:childTnLst>
                          </p:cTn>
                        </p:par>
                        <p:par>
                          <p:cTn id="48" fill="hold">
                            <p:stCondLst>
                              <p:cond delay="7000"/>
                            </p:stCondLst>
                            <p:childTnLst>
                              <p:par>
                                <p:cTn id="49" presetID="10" presetClass="entr" presetSubtype="0" fill="hold" grpId="0" nodeType="afterEffect">
                                  <p:stCondLst>
                                    <p:cond delay="0"/>
                                  </p:stCondLst>
                                  <p:childTnLst>
                                    <p:set>
                                      <p:cBhvr>
                                        <p:cTn id="50" dur="1" fill="hold">
                                          <p:stCondLst>
                                            <p:cond delay="0"/>
                                          </p:stCondLst>
                                        </p:cTn>
                                        <p:tgtEl>
                                          <p:spTgt spid="10">
                                            <p:txEl>
                                              <p:pRg st="0" end="0"/>
                                            </p:txEl>
                                          </p:spTgt>
                                        </p:tgtEl>
                                        <p:attrNameLst>
                                          <p:attrName>style.visibility</p:attrName>
                                        </p:attrNameLst>
                                      </p:cBhvr>
                                      <p:to>
                                        <p:strVal val="visible"/>
                                      </p:to>
                                    </p:set>
                                    <p:animEffect transition="in" filter="fade">
                                      <p:cBhvr>
                                        <p:cTn id="51" dur="500"/>
                                        <p:tgtEl>
                                          <p:spTgt spid="10">
                                            <p:txEl>
                                              <p:pRg st="0" end="0"/>
                                            </p:txEl>
                                          </p:spTgt>
                                        </p:tgtEl>
                                      </p:cBhvr>
                                    </p:animEffect>
                                  </p:childTnLst>
                                </p:cTn>
                              </p:par>
                            </p:childTnLst>
                          </p:cTn>
                        </p:par>
                        <p:par>
                          <p:cTn id="52" fill="hold">
                            <p:stCondLst>
                              <p:cond delay="7500"/>
                            </p:stCondLst>
                            <p:childTnLst>
                              <p:par>
                                <p:cTn id="53" presetID="10" presetClass="entr" presetSubtype="0" fill="hold" grpId="0" nodeType="afterEffect">
                                  <p:stCondLst>
                                    <p:cond delay="0"/>
                                  </p:stCondLst>
                                  <p:childTnLst>
                                    <p:set>
                                      <p:cBhvr>
                                        <p:cTn id="54" dur="1" fill="hold">
                                          <p:stCondLst>
                                            <p:cond delay="0"/>
                                          </p:stCondLst>
                                        </p:cTn>
                                        <p:tgtEl>
                                          <p:spTgt spid="10">
                                            <p:txEl>
                                              <p:pRg st="1" end="1"/>
                                            </p:txEl>
                                          </p:spTgt>
                                        </p:tgtEl>
                                        <p:attrNameLst>
                                          <p:attrName>style.visibility</p:attrName>
                                        </p:attrNameLst>
                                      </p:cBhvr>
                                      <p:to>
                                        <p:strVal val="visible"/>
                                      </p:to>
                                    </p:set>
                                    <p:animEffect transition="in" filter="fade">
                                      <p:cBhvr>
                                        <p:cTn id="55" dur="500"/>
                                        <p:tgtEl>
                                          <p:spTgt spid="10">
                                            <p:txEl>
                                              <p:pRg st="1" end="1"/>
                                            </p:txEl>
                                          </p:spTgt>
                                        </p:tgtEl>
                                      </p:cBhvr>
                                    </p:animEffect>
                                  </p:childTnLst>
                                </p:cTn>
                              </p:par>
                            </p:childTnLst>
                          </p:cTn>
                        </p:par>
                        <p:par>
                          <p:cTn id="56" fill="hold">
                            <p:stCondLst>
                              <p:cond delay="8000"/>
                            </p:stCondLst>
                            <p:childTnLst>
                              <p:par>
                                <p:cTn id="57" presetID="10" presetClass="entr" presetSubtype="0" fill="hold" grpId="0" nodeType="afterEffect">
                                  <p:stCondLst>
                                    <p:cond delay="0"/>
                                  </p:stCondLst>
                                  <p:childTnLst>
                                    <p:set>
                                      <p:cBhvr>
                                        <p:cTn id="58" dur="1" fill="hold">
                                          <p:stCondLst>
                                            <p:cond delay="0"/>
                                          </p:stCondLst>
                                        </p:cTn>
                                        <p:tgtEl>
                                          <p:spTgt spid="10">
                                            <p:txEl>
                                              <p:pRg st="2" end="2"/>
                                            </p:txEl>
                                          </p:spTgt>
                                        </p:tgtEl>
                                        <p:attrNameLst>
                                          <p:attrName>style.visibility</p:attrName>
                                        </p:attrNameLst>
                                      </p:cBhvr>
                                      <p:to>
                                        <p:strVal val="visible"/>
                                      </p:to>
                                    </p:set>
                                    <p:animEffect transition="in" filter="fade">
                                      <p:cBhvr>
                                        <p:cTn id="59" dur="500"/>
                                        <p:tgtEl>
                                          <p:spTgt spid="10">
                                            <p:txEl>
                                              <p:pRg st="2" end="2"/>
                                            </p:txEl>
                                          </p:spTgt>
                                        </p:tgtEl>
                                      </p:cBhvr>
                                    </p:animEffect>
                                  </p:childTnLst>
                                </p:cTn>
                              </p:par>
                            </p:childTnLst>
                          </p:cTn>
                        </p:par>
                        <p:par>
                          <p:cTn id="60" fill="hold">
                            <p:stCondLst>
                              <p:cond delay="8500"/>
                            </p:stCondLst>
                            <p:childTnLst>
                              <p:par>
                                <p:cTn id="61" presetID="10" presetClass="entr" presetSubtype="0" fill="hold" grpId="0" nodeType="afterEffect">
                                  <p:stCondLst>
                                    <p:cond delay="0"/>
                                  </p:stCondLst>
                                  <p:childTnLst>
                                    <p:set>
                                      <p:cBhvr>
                                        <p:cTn id="62" dur="1" fill="hold">
                                          <p:stCondLst>
                                            <p:cond delay="0"/>
                                          </p:stCondLst>
                                        </p:cTn>
                                        <p:tgtEl>
                                          <p:spTgt spid="10">
                                            <p:txEl>
                                              <p:pRg st="3" end="3"/>
                                            </p:txEl>
                                          </p:spTgt>
                                        </p:tgtEl>
                                        <p:attrNameLst>
                                          <p:attrName>style.visibility</p:attrName>
                                        </p:attrNameLst>
                                      </p:cBhvr>
                                      <p:to>
                                        <p:strVal val="visible"/>
                                      </p:to>
                                    </p:set>
                                    <p:animEffect transition="in" filter="fade">
                                      <p:cBhvr>
                                        <p:cTn id="63" dur="500"/>
                                        <p:tgtEl>
                                          <p:spTgt spid="10">
                                            <p:txEl>
                                              <p:pRg st="3" end="3"/>
                                            </p:txEl>
                                          </p:spTgt>
                                        </p:tgtEl>
                                      </p:cBhvr>
                                    </p:animEffect>
                                  </p:childTnLst>
                                </p:cTn>
                              </p:par>
                            </p:childTnLst>
                          </p:cTn>
                        </p:par>
                        <p:par>
                          <p:cTn id="64" fill="hold">
                            <p:stCondLst>
                              <p:cond delay="9000"/>
                            </p:stCondLst>
                            <p:childTnLst>
                              <p:par>
                                <p:cTn id="65" presetID="10" presetClass="entr" presetSubtype="0" fill="hold" grpId="0" nodeType="afterEffect">
                                  <p:stCondLst>
                                    <p:cond delay="0"/>
                                  </p:stCondLst>
                                  <p:childTnLst>
                                    <p:set>
                                      <p:cBhvr>
                                        <p:cTn id="66" dur="1" fill="hold">
                                          <p:stCondLst>
                                            <p:cond delay="0"/>
                                          </p:stCondLst>
                                        </p:cTn>
                                        <p:tgtEl>
                                          <p:spTgt spid="10">
                                            <p:txEl>
                                              <p:pRg st="4" end="4"/>
                                            </p:txEl>
                                          </p:spTgt>
                                        </p:tgtEl>
                                        <p:attrNameLst>
                                          <p:attrName>style.visibility</p:attrName>
                                        </p:attrNameLst>
                                      </p:cBhvr>
                                      <p:to>
                                        <p:strVal val="visible"/>
                                      </p:to>
                                    </p:set>
                                    <p:animEffect transition="in" filter="fade">
                                      <p:cBhvr>
                                        <p:cTn id="67" dur="500"/>
                                        <p:tgtEl>
                                          <p:spTgt spid="10">
                                            <p:txEl>
                                              <p:pRg st="4" end="4"/>
                                            </p:txEl>
                                          </p:spTgt>
                                        </p:tgtEl>
                                      </p:cBhvr>
                                    </p:animEffect>
                                  </p:childTnLst>
                                </p:cTn>
                              </p:par>
                            </p:childTnLst>
                          </p:cTn>
                        </p:par>
                        <p:par>
                          <p:cTn id="68" fill="hold">
                            <p:stCondLst>
                              <p:cond delay="9500"/>
                            </p:stCondLst>
                            <p:childTnLst>
                              <p:par>
                                <p:cTn id="69" presetID="10" presetClass="entr" presetSubtype="0" fill="hold" grpId="0" nodeType="afterEffect">
                                  <p:stCondLst>
                                    <p:cond delay="0"/>
                                  </p:stCondLst>
                                  <p:childTnLst>
                                    <p:set>
                                      <p:cBhvr>
                                        <p:cTn id="70" dur="1" fill="hold">
                                          <p:stCondLst>
                                            <p:cond delay="0"/>
                                          </p:stCondLst>
                                        </p:cTn>
                                        <p:tgtEl>
                                          <p:spTgt spid="10">
                                            <p:txEl>
                                              <p:pRg st="5" end="5"/>
                                            </p:txEl>
                                          </p:spTgt>
                                        </p:tgtEl>
                                        <p:attrNameLst>
                                          <p:attrName>style.visibility</p:attrName>
                                        </p:attrNameLst>
                                      </p:cBhvr>
                                      <p:to>
                                        <p:strVal val="visible"/>
                                      </p:to>
                                    </p:set>
                                    <p:animEffect transition="in" filter="fade">
                                      <p:cBhvr>
                                        <p:cTn id="71"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build="p"/>
      <p:bldP spid="6" grpId="0" build="p"/>
      <p:bldP spid="7" grpId="0" build="allAtOnce"/>
      <p:bldP spid="8" grpId="0" build="p"/>
      <p:bldP spid="9" grpId="0" build="p"/>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0" y="228600"/>
            <a:ext cx="4572000" cy="646331"/>
          </a:xfrm>
          <a:prstGeom prst="rect">
            <a:avLst/>
          </a:prstGeom>
        </p:spPr>
        <p:txBody>
          <a:bodyPr wrap="square">
            <a:spAutoFit/>
          </a:bodyPr>
          <a:lstStyle/>
          <a:p>
            <a:pPr algn="ctr"/>
            <a:r>
              <a:rPr lang="en-US" sz="3600" b="0" i="0" dirty="0">
                <a:solidFill>
                  <a:schemeClr val="bg1"/>
                </a:solidFill>
                <a:latin typeface="Algerian" pitchFamily="82" charset="0"/>
              </a:rPr>
              <a:t>MODULES</a:t>
            </a:r>
            <a:endParaRPr lang="en-US" sz="3600" dirty="0">
              <a:solidFill>
                <a:schemeClr val="bg1"/>
              </a:solidFill>
              <a:latin typeface="Algerian" pitchFamily="82" charset="0"/>
            </a:endParaRPr>
          </a:p>
        </p:txBody>
      </p:sp>
      <p:graphicFrame>
        <p:nvGraphicFramePr>
          <p:cNvPr id="5" name="Table 4"/>
          <p:cNvGraphicFramePr>
            <a:graphicFrameLocks noGrp="1"/>
          </p:cNvGraphicFramePr>
          <p:nvPr/>
        </p:nvGraphicFramePr>
        <p:xfrm>
          <a:off x="609600" y="914398"/>
          <a:ext cx="8077200" cy="5562603"/>
        </p:xfrm>
        <a:graphic>
          <a:graphicData uri="http://schemas.openxmlformats.org/drawingml/2006/table">
            <a:tbl>
              <a:tblPr/>
              <a:tblGrid>
                <a:gridCol w="2692400">
                  <a:extLst>
                    <a:ext uri="{9D8B030D-6E8A-4147-A177-3AD203B41FA5}">
                      <a16:colId xmlns:a16="http://schemas.microsoft.com/office/drawing/2014/main" val="20000"/>
                    </a:ext>
                  </a:extLst>
                </a:gridCol>
                <a:gridCol w="2692400">
                  <a:extLst>
                    <a:ext uri="{9D8B030D-6E8A-4147-A177-3AD203B41FA5}">
                      <a16:colId xmlns:a16="http://schemas.microsoft.com/office/drawing/2014/main" val="20001"/>
                    </a:ext>
                  </a:extLst>
                </a:gridCol>
                <a:gridCol w="2692400">
                  <a:extLst>
                    <a:ext uri="{9D8B030D-6E8A-4147-A177-3AD203B41FA5}">
                      <a16:colId xmlns:a16="http://schemas.microsoft.com/office/drawing/2014/main" val="20002"/>
                    </a:ext>
                  </a:extLst>
                </a:gridCol>
              </a:tblGrid>
              <a:tr h="487028">
                <a:tc>
                  <a:txBody>
                    <a:bodyPr/>
                    <a:lstStyle/>
                    <a:p>
                      <a:r>
                        <a:rPr lang="en-US" sz="1600" dirty="0" err="1">
                          <a:solidFill>
                            <a:srgbClr val="FFFFFF"/>
                          </a:solidFill>
                        </a:rPr>
                        <a:t>Visiter</a:t>
                      </a:r>
                      <a:r>
                        <a:rPr lang="en-US" sz="1600" dirty="0">
                          <a:solidFill>
                            <a:srgbClr val="FFFFFF"/>
                          </a:solidFill>
                        </a:rPr>
                        <a:t>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7A004B"/>
                    </a:solidFill>
                  </a:tcPr>
                </a:tc>
                <a:tc>
                  <a:txBody>
                    <a:bodyPr/>
                    <a:lstStyle/>
                    <a:p>
                      <a:r>
                        <a:rPr lang="en-US" sz="1600" dirty="0" err="1">
                          <a:solidFill>
                            <a:srgbClr val="FFFFFF"/>
                          </a:solidFill>
                        </a:rPr>
                        <a:t>Oraganization</a:t>
                      </a:r>
                      <a:endParaRPr lang="en-US" sz="1600" dirty="0">
                        <a:solidFill>
                          <a:srgbClr val="FFFFFF"/>
                        </a:solidFill>
                      </a:endParaRP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7A004B"/>
                    </a:solidFill>
                  </a:tcPr>
                </a:tc>
                <a:tc>
                  <a:txBody>
                    <a:bodyPr/>
                    <a:lstStyle/>
                    <a:p>
                      <a:r>
                        <a:rPr lang="en-US" sz="1600" dirty="0">
                          <a:solidFill>
                            <a:srgbClr val="FFFFFF"/>
                          </a:solidFill>
                        </a:rPr>
                        <a:t>Job seeker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7A004B"/>
                    </a:solidFill>
                  </a:tcPr>
                </a:tc>
                <a:extLst>
                  <a:ext uri="{0D108BD9-81ED-4DB2-BD59-A6C34878D82A}">
                    <a16:rowId xmlns:a16="http://schemas.microsoft.com/office/drawing/2014/main" val="10000"/>
                  </a:ext>
                </a:extLst>
              </a:tr>
              <a:tr h="465483">
                <a:tc>
                  <a:txBody>
                    <a:bodyPr/>
                    <a:lstStyle/>
                    <a:p>
                      <a:r>
                        <a:rPr lang="en-US" sz="1600" dirty="0"/>
                        <a:t>Login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Login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dirty="0"/>
                        <a:t>Register / Login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extLst>
                  <a:ext uri="{0D108BD9-81ED-4DB2-BD59-A6C34878D82A}">
                    <a16:rowId xmlns:a16="http://schemas.microsoft.com/office/drawing/2014/main" val="10001"/>
                  </a:ext>
                </a:extLst>
              </a:tr>
              <a:tr h="644624">
                <a:tc>
                  <a:txBody>
                    <a:bodyPr/>
                    <a:lstStyle/>
                    <a:p>
                      <a:r>
                        <a:rPr lang="en-US" sz="1600"/>
                        <a:t>Register</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a:t>Registration</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dirty="0"/>
                        <a:t>View Job Openings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extLst>
                  <a:ext uri="{0D108BD9-81ED-4DB2-BD59-A6C34878D82A}">
                    <a16:rowId xmlns:a16="http://schemas.microsoft.com/office/drawing/2014/main" val="10002"/>
                  </a:ext>
                </a:extLst>
              </a:tr>
              <a:tr h="644624">
                <a:tc>
                  <a:txBody>
                    <a:bodyPr/>
                    <a:lstStyle/>
                    <a:p>
                      <a:r>
                        <a:rPr lang="en-US" sz="1600"/>
                        <a:t>View All Open Jobs</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Create Job</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Apply for Job Openings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extLst>
                  <a:ext uri="{0D108BD9-81ED-4DB2-BD59-A6C34878D82A}">
                    <a16:rowId xmlns:a16="http://schemas.microsoft.com/office/drawing/2014/main" val="10003"/>
                  </a:ext>
                </a:extLst>
              </a:tr>
              <a:tr h="644624">
                <a:tc>
                  <a:txBody>
                    <a:bodyPr/>
                    <a:lstStyle/>
                    <a:p>
                      <a:r>
                        <a:rPr lang="en-US" sz="1600"/>
                        <a:t>Search functionality</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a:t>Manage Job Application Status</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dirty="0"/>
                        <a:t>Show Their Status of Applications</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extLst>
                  <a:ext uri="{0D108BD9-81ED-4DB2-BD59-A6C34878D82A}">
                    <a16:rowId xmlns:a16="http://schemas.microsoft.com/office/drawing/2014/main" val="10004"/>
                  </a:ext>
                </a:extLst>
              </a:tr>
              <a:tr h="558131">
                <a:tc>
                  <a:txBody>
                    <a:bodyPr/>
                    <a:lstStyle/>
                    <a:p>
                      <a:r>
                        <a:rPr lang="en-US" sz="1600"/>
                        <a:t>Feedback</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Shortlist Candidates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Upload Resume / Documents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extLst>
                  <a:ext uri="{0D108BD9-81ED-4DB2-BD59-A6C34878D82A}">
                    <a16:rowId xmlns:a16="http://schemas.microsoft.com/office/drawing/2014/main" val="10005"/>
                  </a:ext>
                </a:extLst>
              </a:tr>
              <a:tr h="1007982">
                <a:tc>
                  <a:txBody>
                    <a:bodyPr/>
                    <a:lstStyle/>
                    <a:p>
                      <a:r>
                        <a:rPr lang="en-US" sz="1600"/>
                        <a:t>Contact us</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a:t>Schedule Interviews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a:t>Track Application Status (Applied, Shortlisted, Interview, Selected/Rejected)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extLst>
                  <a:ext uri="{0D108BD9-81ED-4DB2-BD59-A6C34878D82A}">
                    <a16:rowId xmlns:a16="http://schemas.microsoft.com/office/drawing/2014/main" val="10006"/>
                  </a:ext>
                </a:extLst>
              </a:tr>
              <a:tr h="644624">
                <a:tc>
                  <a:txBody>
                    <a:bodyPr/>
                    <a:lstStyle/>
                    <a:p>
                      <a:endParaRPr lang="en-US" sz="1600"/>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Select and Reject Candidate Application</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tc>
                  <a:txBody>
                    <a:bodyPr/>
                    <a:lstStyle/>
                    <a:p>
                      <a:r>
                        <a:rPr lang="en-US" sz="1600"/>
                        <a:t>Receive Notifications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C2CDFF"/>
                    </a:solidFill>
                  </a:tcPr>
                </a:tc>
                <a:extLst>
                  <a:ext uri="{0D108BD9-81ED-4DB2-BD59-A6C34878D82A}">
                    <a16:rowId xmlns:a16="http://schemas.microsoft.com/office/drawing/2014/main" val="10007"/>
                  </a:ext>
                </a:extLst>
              </a:tr>
              <a:tr h="465483">
                <a:tc>
                  <a:txBody>
                    <a:bodyPr/>
                    <a:lstStyle/>
                    <a:p>
                      <a:endParaRPr lang="en-US" sz="1600" dirty="0"/>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a:t>View Reports /Feedback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tc>
                  <a:txBody>
                    <a:bodyPr/>
                    <a:lstStyle/>
                    <a:p>
                      <a:r>
                        <a:rPr lang="en-US" sz="1600" dirty="0"/>
                        <a:t>Give Feedback </a:t>
                      </a:r>
                    </a:p>
                  </a:txBody>
                  <a:tcPr marL="46027" marR="46027" marT="23013" marB="23013" anchor="ctr">
                    <a:lnL w="12668" cap="flat" cmpd="sng" algn="ctr">
                      <a:solidFill>
                        <a:srgbClr val="3C76A6"/>
                      </a:solidFill>
                      <a:prstDash val="solid"/>
                      <a:round/>
                      <a:headEnd type="none" w="med" len="med"/>
                      <a:tailEnd type="none" w="med" len="med"/>
                    </a:lnL>
                    <a:lnR w="12668" cap="flat" cmpd="sng" algn="ctr">
                      <a:solidFill>
                        <a:srgbClr val="3C76A6"/>
                      </a:solidFill>
                      <a:prstDash val="solid"/>
                      <a:round/>
                      <a:headEnd type="none" w="med" len="med"/>
                      <a:tailEnd type="none" w="med" len="med"/>
                    </a:lnR>
                    <a:lnT w="12668" cap="flat" cmpd="sng" algn="ctr">
                      <a:solidFill>
                        <a:srgbClr val="3C76A6"/>
                      </a:solidFill>
                      <a:prstDash val="solid"/>
                      <a:round/>
                      <a:headEnd type="none" w="med" len="med"/>
                      <a:tailEnd type="none" w="med" len="med"/>
                    </a:lnT>
                    <a:lnB w="12668" cap="flat" cmpd="sng" algn="ctr">
                      <a:solidFill>
                        <a:srgbClr val="3C76A6"/>
                      </a:solidFill>
                      <a:prstDash val="solid"/>
                      <a:round/>
                      <a:headEnd type="none" w="med" len="med"/>
                      <a:tailEnd type="none" w="med" len="med"/>
                    </a:lnB>
                    <a:solidFill>
                      <a:srgbClr val="E8ECF1"/>
                    </a:solidFill>
                  </a:tcPr>
                </a:tc>
                <a:extLst>
                  <a:ext uri="{0D108BD9-81ED-4DB2-BD59-A6C34878D82A}">
                    <a16:rowId xmlns:a16="http://schemas.microsoft.com/office/drawing/2014/main" val="10008"/>
                  </a:ext>
                </a:extLst>
              </a:tr>
            </a:tbl>
          </a:graphicData>
        </a:graphic>
      </p:graphicFrame>
      <p:sp>
        <p:nvSpPr>
          <p:cNvPr id="1741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2209800"/>
            <a:ext cx="7543800" cy="3108543"/>
          </a:xfrm>
          <a:prstGeom prst="rect">
            <a:avLst/>
          </a:prstGeom>
        </p:spPr>
        <p:txBody>
          <a:bodyPr wrap="square">
            <a:spAutoFit/>
          </a:bodyPr>
          <a:lstStyle/>
          <a:p>
            <a:r>
              <a:rPr lang="en-US" sz="2800" dirty="0">
                <a:solidFill>
                  <a:schemeClr val="bg1"/>
                </a:solidFill>
                <a:latin typeface="Arial Narrow" pitchFamily="34" charset="0"/>
              </a:rPr>
              <a:t>•   PROCESSOR: 32-BIT OPERATING SYSTEM</a:t>
            </a:r>
          </a:p>
          <a:p>
            <a:endParaRPr lang="en-US" sz="2800" dirty="0">
              <a:solidFill>
                <a:schemeClr val="bg1"/>
              </a:solidFill>
              <a:latin typeface="Arial Narrow" pitchFamily="34" charset="0"/>
            </a:endParaRPr>
          </a:p>
          <a:p>
            <a:r>
              <a:rPr lang="en-US" sz="2800" dirty="0">
                <a:solidFill>
                  <a:schemeClr val="bg1"/>
                </a:solidFill>
                <a:latin typeface="Arial Narrow" pitchFamily="34" charset="0"/>
              </a:rPr>
              <a:t>•   SPEED: 1GHZ CPU AND ABOVE </a:t>
            </a:r>
          </a:p>
          <a:p>
            <a:endParaRPr lang="en-US" sz="2800" dirty="0">
              <a:solidFill>
                <a:schemeClr val="bg1"/>
              </a:solidFill>
              <a:latin typeface="Arial Narrow" pitchFamily="34" charset="0"/>
            </a:endParaRPr>
          </a:p>
          <a:p>
            <a:r>
              <a:rPr lang="en-US" sz="2800" dirty="0">
                <a:solidFill>
                  <a:schemeClr val="bg1"/>
                </a:solidFill>
                <a:latin typeface="Arial Narrow" pitchFamily="34" charset="0"/>
              </a:rPr>
              <a:t>•   RAM: 4GB </a:t>
            </a:r>
          </a:p>
          <a:p>
            <a:endParaRPr lang="en-US" sz="2800" dirty="0">
              <a:solidFill>
                <a:schemeClr val="bg1"/>
              </a:solidFill>
              <a:latin typeface="Arial Narrow" pitchFamily="34" charset="0"/>
            </a:endParaRPr>
          </a:p>
          <a:p>
            <a:r>
              <a:rPr lang="en-US" sz="2800" dirty="0">
                <a:solidFill>
                  <a:schemeClr val="bg1"/>
                </a:solidFill>
                <a:latin typeface="Arial Narrow" pitchFamily="34" charset="0"/>
              </a:rPr>
              <a:t>•   HARD-DISK SPACE: 500 MB DISK SPACE</a:t>
            </a:r>
          </a:p>
        </p:txBody>
      </p:sp>
      <p:sp>
        <p:nvSpPr>
          <p:cNvPr id="19457" name="Rectangle 1"/>
          <p:cNvSpPr>
            <a:spLocks noChangeArrowheads="1"/>
          </p:cNvSpPr>
          <p:nvPr/>
        </p:nvSpPr>
        <p:spPr bwMode="auto">
          <a:xfrm>
            <a:off x="0" y="304800"/>
            <a:ext cx="9144000" cy="12003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MINIMUM HARDWARE </a:t>
            </a:r>
            <a:endParaRPr kumimoji="0" lang="en-US" sz="3600" b="0" i="0" u="none" strike="noStrike" cap="none" normalizeH="0" baseline="0" dirty="0">
              <a:ln>
                <a:noFill/>
              </a:ln>
              <a:solidFill>
                <a:schemeClr val="tx1"/>
              </a:solidFill>
              <a:effectLst/>
              <a:latin typeface="Algerian" pitchFamily="82" charset="0"/>
              <a:cs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600" b="1" i="0" u="none" strike="noStrike" cap="none" normalizeH="0" baseline="0" dirty="0">
                <a:ln>
                  <a:noFill/>
                </a:ln>
                <a:solidFill>
                  <a:srgbClr val="FFFFFF"/>
                </a:solidFill>
                <a:effectLst/>
                <a:latin typeface="Algerian" pitchFamily="82" charset="0"/>
                <a:cs typeface="Arial" charset="0"/>
              </a:rPr>
              <a:t>REQUIREMENT</a:t>
            </a:r>
            <a:endParaRPr kumimoji="0" lang="en-US" sz="3600" b="0" i="0" u="none" strike="noStrike" cap="none" normalizeH="0" baseline="0" dirty="0">
              <a:ln>
                <a:noFill/>
              </a:ln>
              <a:solidFill>
                <a:schemeClr val="tx1"/>
              </a:solidFill>
              <a:effectLst/>
              <a:latin typeface="Algerian" pitchFamily="82"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457">
                                            <p:txEl>
                                              <p:pRg st="0" end="0"/>
                                            </p:txEl>
                                          </p:spTgt>
                                        </p:tgtEl>
                                        <p:attrNameLst>
                                          <p:attrName>style.visibility</p:attrName>
                                        </p:attrNameLst>
                                      </p:cBhvr>
                                      <p:to>
                                        <p:strVal val="visible"/>
                                      </p:to>
                                    </p:set>
                                    <p:animEffect transition="in" filter="fade">
                                      <p:cBhvr>
                                        <p:cTn id="7" dur="500"/>
                                        <p:tgtEl>
                                          <p:spTgt spid="194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457">
                                            <p:txEl>
                                              <p:pRg st="1" end="1"/>
                                            </p:txEl>
                                          </p:spTgt>
                                        </p:tgtEl>
                                        <p:attrNameLst>
                                          <p:attrName>style.visibility</p:attrName>
                                        </p:attrNameLst>
                                      </p:cBhvr>
                                      <p:to>
                                        <p:strVal val="visible"/>
                                      </p:to>
                                    </p:set>
                                    <p:animEffect transition="in" filter="fade">
                                      <p:cBhvr>
                                        <p:cTn id="12" dur="500"/>
                                        <p:tgtEl>
                                          <p:spTgt spid="19457">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animEffect transition="in" filter="fade">
                                      <p:cBhvr>
                                        <p:cTn id="16" dur="500"/>
                                        <p:tgtEl>
                                          <p:spTgt spid="2">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500"/>
                                        <p:tgtEl>
                                          <p:spTgt spid="2">
                                            <p:txEl>
                                              <p:pRg st="2" end="2"/>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
                                            <p:txEl>
                                              <p:pRg st="4" end="4"/>
                                            </p:txEl>
                                          </p:spTgt>
                                        </p:tgtEl>
                                        <p:attrNameLst>
                                          <p:attrName>style.visibility</p:attrName>
                                        </p:attrNameLst>
                                      </p:cBhvr>
                                      <p:to>
                                        <p:strVal val="visible"/>
                                      </p:to>
                                    </p:set>
                                    <p:animEffect transition="in" filter="fade">
                                      <p:cBhvr>
                                        <p:cTn id="24" dur="500"/>
                                        <p:tgtEl>
                                          <p:spTgt spid="2">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2">
                                            <p:txEl>
                                              <p:pRg st="6" end="6"/>
                                            </p:txEl>
                                          </p:spTgt>
                                        </p:tgtEl>
                                        <p:attrNameLst>
                                          <p:attrName>style.visibility</p:attrName>
                                        </p:attrNameLst>
                                      </p:cBhvr>
                                      <p:to>
                                        <p:strVal val="visible"/>
                                      </p:to>
                                    </p:set>
                                    <p:animEffect transition="in" filter="fade">
                                      <p:cBhvr>
                                        <p:cTn id="28"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945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ChangeArrowheads="1"/>
          </p:cNvSpPr>
          <p:nvPr/>
        </p:nvSpPr>
        <p:spPr bwMode="auto">
          <a:xfrm>
            <a:off x="609600" y="2133600"/>
            <a:ext cx="8305800" cy="353943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a:ln>
                  <a:noFill/>
                </a:ln>
                <a:solidFill>
                  <a:srgbClr val="FFFFFF"/>
                </a:solidFill>
                <a:effectLst/>
                <a:latin typeface="Arial Narrow" pitchFamily="34" charset="0"/>
                <a:cs typeface="Arial" charset="0"/>
              </a:rPr>
              <a:t>•    OPERATING SYSTEM: WINDOWS XP,7,8,10,11 </a:t>
            </a:r>
          </a:p>
          <a:p>
            <a:pPr marL="0" marR="0" lvl="0" indent="0" algn="ctr" defTabSz="914400" rtl="0" eaLnBrk="0" fontAlgn="base" latinLnBrk="0" hangingPunct="0">
              <a:lnSpc>
                <a:spcPct val="100000"/>
              </a:lnSpc>
              <a:spcBef>
                <a:spcPct val="0"/>
              </a:spcBef>
              <a:spcAft>
                <a:spcPct val="0"/>
              </a:spcAft>
              <a:buClrTx/>
              <a:buSzTx/>
              <a:buFontTx/>
              <a:buNone/>
              <a:tabLst/>
            </a:pPr>
            <a:endParaRPr lang="en-US" sz="2800" dirty="0">
              <a:latin typeface="Arial Narrow" pitchFamily="34" charset="0"/>
              <a:cs typeface="Arial"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sz="2800" b="0" i="0" u="none" strike="noStrike" cap="none" normalizeH="0" baseline="0" dirty="0">
                <a:ln>
                  <a:noFill/>
                </a:ln>
                <a:solidFill>
                  <a:srgbClr val="FFFFFF"/>
                </a:solidFill>
                <a:effectLst/>
                <a:latin typeface="Arial Narrow" pitchFamily="34" charset="0"/>
                <a:cs typeface="Arial" charset="0"/>
              </a:rPr>
              <a:t>•    BROWSER: GOOGLE CHROME, MOZILA FIREFOX, Edge LATEST VERSION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800" b="0" i="0" u="none" strike="noStrike" cap="none" normalizeH="0" baseline="0" dirty="0">
              <a:ln>
                <a:noFill/>
              </a:ln>
              <a:solidFill>
                <a:schemeClr val="tx1"/>
              </a:solidFill>
              <a:effectLst/>
              <a:latin typeface="Arial Narrow" pitchFamily="34" charset="0"/>
              <a:cs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800" b="0" i="0" u="none" strike="noStrike" cap="none" normalizeH="0" baseline="0" dirty="0">
                <a:ln>
                  <a:noFill/>
                </a:ln>
                <a:solidFill>
                  <a:srgbClr val="FFFFFF"/>
                </a:solidFill>
                <a:effectLst/>
                <a:latin typeface="Arial Narrow" pitchFamily="34" charset="0"/>
                <a:cs typeface="Arial" charset="0"/>
              </a:rPr>
              <a:t>•    DATABASE: MYSQL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800" b="0" i="0" u="none" strike="noStrike" cap="none" normalizeH="0" baseline="0" dirty="0">
              <a:ln>
                <a:noFill/>
              </a:ln>
              <a:solidFill>
                <a:srgbClr val="FFFFFF"/>
              </a:solidFill>
              <a:effectLst/>
              <a:latin typeface="Arial Narrow" pitchFamily="34" charset="0"/>
              <a:cs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800" b="0" i="0" u="none" strike="noStrike" cap="none" normalizeH="0" baseline="0" dirty="0">
              <a:ln>
                <a:noFill/>
              </a:ln>
              <a:solidFill>
                <a:schemeClr val="tx1"/>
              </a:solidFill>
              <a:effectLst/>
              <a:latin typeface="Arial Narrow" pitchFamily="34" charset="0"/>
              <a:cs typeface="Arial" charset="0"/>
            </a:endParaRPr>
          </a:p>
        </p:txBody>
      </p:sp>
      <p:sp>
        <p:nvSpPr>
          <p:cNvPr id="4" name="Rectangle 3"/>
          <p:cNvSpPr/>
          <p:nvPr/>
        </p:nvSpPr>
        <p:spPr>
          <a:xfrm>
            <a:off x="0" y="304800"/>
            <a:ext cx="9144000" cy="1138773"/>
          </a:xfrm>
          <a:prstGeom prst="rect">
            <a:avLst/>
          </a:prstGeom>
        </p:spPr>
        <p:txBody>
          <a:bodyPr wrap="square">
            <a:spAutoFit/>
          </a:bodyPr>
          <a:lstStyle/>
          <a:p>
            <a:pPr algn="ctr"/>
            <a:r>
              <a:rPr lang="en-US" sz="3200" b="1" dirty="0">
                <a:solidFill>
                  <a:schemeClr val="bg1"/>
                </a:solidFill>
                <a:latin typeface="Algerian" pitchFamily="82" charset="0"/>
              </a:rPr>
              <a:t>MAXIMUM SOFTWARE </a:t>
            </a:r>
            <a:endParaRPr lang="en-US" sz="3200" dirty="0">
              <a:solidFill>
                <a:schemeClr val="bg1"/>
              </a:solidFill>
              <a:latin typeface="Algerian" pitchFamily="82" charset="0"/>
            </a:endParaRPr>
          </a:p>
          <a:p>
            <a:pPr algn="ctr"/>
            <a:r>
              <a:rPr lang="en-US" sz="3600" b="1" dirty="0">
                <a:solidFill>
                  <a:schemeClr val="bg1"/>
                </a:solidFill>
                <a:latin typeface="Algerian" pitchFamily="82" charset="0"/>
              </a:rPr>
              <a:t>REQUIREMENT</a:t>
            </a:r>
            <a:endParaRPr lang="en-US" sz="3600" dirty="0">
              <a:solidFill>
                <a:schemeClr val="bg1"/>
              </a:solidFill>
              <a:latin typeface="Algerian" pitchFamily="8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482">
                                            <p:txEl>
                                              <p:pRg st="0" end="0"/>
                                            </p:txEl>
                                          </p:spTgt>
                                        </p:tgtEl>
                                        <p:attrNameLst>
                                          <p:attrName>style.visibility</p:attrName>
                                        </p:attrNameLst>
                                      </p:cBhvr>
                                      <p:to>
                                        <p:strVal val="visible"/>
                                      </p:to>
                                    </p:set>
                                    <p:animEffect transition="in" filter="fade">
                                      <p:cBhvr>
                                        <p:cTn id="17" dur="500"/>
                                        <p:tgtEl>
                                          <p:spTgt spid="2048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482">
                                            <p:txEl>
                                              <p:pRg st="2" end="2"/>
                                            </p:txEl>
                                          </p:spTgt>
                                        </p:tgtEl>
                                        <p:attrNameLst>
                                          <p:attrName>style.visibility</p:attrName>
                                        </p:attrNameLst>
                                      </p:cBhvr>
                                      <p:to>
                                        <p:strVal val="visible"/>
                                      </p:to>
                                    </p:set>
                                    <p:animEffect transition="in" filter="fade">
                                      <p:cBhvr>
                                        <p:cTn id="22" dur="500"/>
                                        <p:tgtEl>
                                          <p:spTgt spid="2048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482">
                                            <p:txEl>
                                              <p:pRg st="4" end="4"/>
                                            </p:txEl>
                                          </p:spTgt>
                                        </p:tgtEl>
                                        <p:attrNameLst>
                                          <p:attrName>style.visibility</p:attrName>
                                        </p:attrNameLst>
                                      </p:cBhvr>
                                      <p:to>
                                        <p:strVal val="visible"/>
                                      </p:to>
                                    </p:set>
                                    <p:animEffect transition="in" filter="fade">
                                      <p:cBhvr>
                                        <p:cTn id="27" dur="500"/>
                                        <p:tgtEl>
                                          <p:spTgt spid="2048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2" grpId="0" build="p"/>
      <p:bldP spid="4" grpId="0" build="p"/>
    </p:bldLst>
  </p:timing>
</p:sld>
</file>

<file path=ppt/theme/theme1.xml><?xml version="1.0" encoding="utf-8"?>
<a:theme xmlns:a="http://schemas.openxmlformats.org/drawingml/2006/main" name="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319</TotalTime>
  <Words>1541</Words>
  <Application>Microsoft Office PowerPoint</Application>
  <PresentationFormat>On-screen Show (4:3)</PresentationFormat>
  <Paragraphs>484</Paragraphs>
  <Slides>48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Algerian</vt:lpstr>
      <vt:lpstr>Arial</vt:lpstr>
      <vt:lpstr>Arial Narrow</vt:lpstr>
      <vt:lpstr>Arial Nova</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NND</dc:creator>
  <cp:lastModifiedBy>dhruvi bhayani</cp:lastModifiedBy>
  <cp:revision>35</cp:revision>
  <dcterms:created xsi:type="dcterms:W3CDTF">2025-11-21T10:22:10Z</dcterms:created>
  <dcterms:modified xsi:type="dcterms:W3CDTF">2025-11-22T05:55:53Z</dcterms:modified>
</cp:coreProperties>
</file>

<file path=docProps/thumbnail.jpeg>
</file>